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80" r:id="rId3"/>
    <p:sldId id="257" r:id="rId4"/>
    <p:sldId id="284" r:id="rId5"/>
    <p:sldId id="282" r:id="rId6"/>
    <p:sldId id="281" r:id="rId7"/>
    <p:sldId id="261" r:id="rId8"/>
    <p:sldId id="266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DC3"/>
    <a:srgbClr val="005F71"/>
    <a:srgbClr val="E18431"/>
    <a:srgbClr val="EC9C5B"/>
    <a:srgbClr val="D77CA0"/>
    <a:srgbClr val="CD3463"/>
    <a:srgbClr val="5EC8D9"/>
    <a:srgbClr val="099AAD"/>
    <a:srgbClr val="00B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6208"/>
  </p:normalViewPr>
  <p:slideViewPr>
    <p:cSldViewPr snapToGrid="0" snapToObjects="1">
      <p:cViewPr varScale="1">
        <p:scale>
          <a:sx n="115" d="100"/>
          <a:sy n="115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F2CB-C00C-884A-8AB4-61050F49405F}" type="datetimeFigureOut">
              <a:rPr lang="en-US" smtClean="0"/>
              <a:t>8/27/23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F3C8-BD08-A048-866E-0CBBC641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9" y="1721302"/>
            <a:ext cx="3680950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6904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63A9A8E-DF1F-6EFE-B529-1D90484B49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5066EEE-E040-FD6D-5542-3B68BD259E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641A02D-4B7A-9F09-C396-117F7FA61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ld Bullets">
    <p:bg>
      <p:bgPr>
        <a:gradFill>
          <a:gsLst>
            <a:gs pos="100000">
              <a:srgbClr val="5EC8D9"/>
            </a:gs>
            <a:gs pos="6000">
              <a:srgbClr val="00BCD3">
                <a:alpha val="53725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0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ld Bullets">
    <p:bg>
      <p:bgPr>
        <a:gradFill>
          <a:gsLst>
            <a:gs pos="100000">
              <a:srgbClr val="CD3463">
                <a:alpha val="71000"/>
              </a:srgbClr>
            </a:gs>
            <a:gs pos="6000">
              <a:srgbClr val="D77CA0">
                <a:alpha val="53333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ld Bullets">
    <p:bg>
      <p:bgPr>
        <a:gradFill>
          <a:gsLst>
            <a:gs pos="100000">
              <a:srgbClr val="8EBDC3">
                <a:alpha val="97647"/>
              </a:srgbClr>
            </a:gs>
            <a:gs pos="6000">
              <a:srgbClr val="005F71">
                <a:alpha val="43922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F6DB-7610-F7C5-13D6-EF5A4A0AE2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30315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340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7642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8421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02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504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6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22352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12235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802118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D4F3C-1384-9708-197B-F116166F0DC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32469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10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E3E01C6-2857-516B-F44A-F8322C6BA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2523" y="846711"/>
            <a:ext cx="3494217" cy="25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0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2586584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3141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5225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0880B6-120C-EB77-17BE-7E5DFC71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0E0804-4490-2A08-8AA1-E7488051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D79EAA-F665-BDCC-A551-67614EA2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5109-C758-4BAD-89B4-1E8932651F5A}" type="datetimeFigureOut">
              <a:rPr lang="en-SE" smtClean="0"/>
              <a:t>8/27/23</a:t>
            </a:fld>
            <a:endParaRPr lang="en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18B925-064F-9145-BBEC-25F8A74B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060D09-089E-401E-558D-5AAB5340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6B1-BC36-4C89-82AE-705B267F58D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0739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6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3CB6C67-3259-4C46-DACA-0BF72421F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8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E6E37D-E923-4EF5-8C41-3A398ED4F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22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A4DD3F-46C4-2013-236C-5742DA872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EA8D984-AAA4-2E12-77E6-9D0A9B5BAA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69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680" r:id="rId3"/>
    <p:sldLayoutId id="2147483681" r:id="rId4"/>
    <p:sldLayoutId id="2147483691" r:id="rId5"/>
    <p:sldLayoutId id="2147483689" r:id="rId6"/>
    <p:sldLayoutId id="2147483692" r:id="rId7"/>
    <p:sldLayoutId id="2147483690" r:id="rId8"/>
    <p:sldLayoutId id="2147483693" r:id="rId9"/>
    <p:sldLayoutId id="2147483694" r:id="rId10"/>
    <p:sldLayoutId id="2147483679" r:id="rId11"/>
    <p:sldLayoutId id="2147483686" r:id="rId12"/>
    <p:sldLayoutId id="2147483687" r:id="rId13"/>
    <p:sldLayoutId id="2147483688" r:id="rId14"/>
    <p:sldLayoutId id="2147483695" r:id="rId15"/>
    <p:sldLayoutId id="2147483683" r:id="rId16"/>
    <p:sldLayoutId id="2147483673" r:id="rId17"/>
    <p:sldLayoutId id="2147483684" r:id="rId18"/>
    <p:sldLayoutId id="2147483674" r:id="rId19"/>
    <p:sldLayoutId id="2147483675" r:id="rId20"/>
    <p:sldLayoutId id="2147483676" r:id="rId21"/>
    <p:sldLayoutId id="2147483685" r:id="rId22"/>
    <p:sldLayoutId id="2147483677" r:id="rId23"/>
    <p:sldLayoutId id="2147483678" r:id="rId24"/>
    <p:sldLayoutId id="2147483696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F134C-5852-0DE2-4E9B-D759873F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Zonta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EEB4-21EB-15F1-0B97-20AF3B2B5F2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97EC7-8066-CE77-422D-CD06EBAB03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Ela Pandya</a:t>
            </a:r>
          </a:p>
          <a:p>
            <a:r>
              <a:rPr lang="en-US" dirty="0"/>
              <a:t>District 9 Conference 2023</a:t>
            </a:r>
          </a:p>
          <a:p>
            <a:endParaRPr lang="en-US" dirty="0"/>
          </a:p>
        </p:txBody>
      </p:sp>
      <p:pic>
        <p:nvPicPr>
          <p:cNvPr id="11" name="Picture Placeholder 10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02566712-490C-A040-AA60-4F6C1C11F591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/>
          <a:srcRect l="2633" r="2633"/>
          <a:stretch>
            <a:fillRect/>
          </a:stretch>
        </p:blipFill>
        <p:spPr>
          <a:xfrm>
            <a:off x="142875" y="-9976"/>
            <a:ext cx="5672667" cy="5809114"/>
          </a:xfrm>
        </p:spPr>
      </p:pic>
    </p:spTree>
    <p:extLst>
      <p:ext uri="{BB962C8B-B14F-4D97-AF65-F5344CB8AC3E}">
        <p14:creationId xmlns:p14="http://schemas.microsoft.com/office/powerpoint/2010/main" val="122550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7F048-AFA1-9DC9-E985-6DBC5BDF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7684B-2210-8816-A78B-693899A8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9" y="765175"/>
            <a:ext cx="11577320" cy="701675"/>
          </a:xfrm>
        </p:spPr>
        <p:txBody>
          <a:bodyPr/>
          <a:lstStyle/>
          <a:p>
            <a:pPr algn="ctr"/>
            <a:r>
              <a:rPr lang="en-US" dirty="0"/>
              <a:t>What will you do next?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DBCFF-21BD-16E2-8884-F12355D2CF81}"/>
              </a:ext>
            </a:extLst>
          </p:cNvPr>
          <p:cNvSpPr txBox="1"/>
          <p:nvPr/>
        </p:nvSpPr>
        <p:spPr>
          <a:xfrm>
            <a:off x="2142742" y="1970960"/>
            <a:ext cx="79065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Key Words to Take Home</a:t>
            </a:r>
          </a:p>
          <a:p>
            <a:pPr algn="ctr"/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Culture</a:t>
            </a:r>
            <a:r>
              <a:rPr lang="en-US" sz="3200" dirty="0"/>
              <a:t> of Diversity and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Provide sense of </a:t>
            </a:r>
            <a:r>
              <a:rPr lang="en-US" sz="3200" dirty="0">
                <a:solidFill>
                  <a:schemeClr val="tx2"/>
                </a:solidFill>
              </a:rPr>
              <a:t>Belonging 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/>
              <a:t>BOTH IDEAS GOOD FOR RETENTION, AS WELL!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7BDFF-1368-695A-451A-50C7959C93CF}"/>
              </a:ext>
            </a:extLst>
          </p:cNvPr>
          <p:cNvSpPr txBox="1"/>
          <p:nvPr/>
        </p:nvSpPr>
        <p:spPr>
          <a:xfrm>
            <a:off x="5954752" y="5605223"/>
            <a:ext cx="445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ONE MORE THOUGHT FOR THE ROAD…..</a:t>
            </a:r>
          </a:p>
        </p:txBody>
      </p:sp>
    </p:spTree>
    <p:extLst>
      <p:ext uri="{BB962C8B-B14F-4D97-AF65-F5344CB8AC3E}">
        <p14:creationId xmlns:p14="http://schemas.microsoft.com/office/powerpoint/2010/main" val="133709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FCC1-DF9A-AB08-682F-E6AA15B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0" y="571500"/>
            <a:ext cx="11577320" cy="6207387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Together We Empower Each Other and then we can empower other Girls and Women globally.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There is power in numbers.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We have a long way to go to achieve gender-equality.</a:t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78F93-6170-119E-D025-430CC790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6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D435-B968-D12A-613D-BF0499C0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0" y="2593975"/>
            <a:ext cx="11577320" cy="701675"/>
          </a:xfrm>
        </p:spPr>
        <p:txBody>
          <a:bodyPr/>
          <a:lstStyle/>
          <a:p>
            <a:pPr algn="ctr"/>
            <a:r>
              <a:rPr lang="en-US" dirty="0"/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F228B-CAEE-D270-A0CC-6E37E257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5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3C71-87B8-A40A-F691-48DA8E4A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1035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Z I Diversity Working Group</a:t>
            </a:r>
            <a:br>
              <a:rPr lang="en-US" dirty="0"/>
            </a:br>
            <a:r>
              <a:rPr lang="en-US" dirty="0"/>
              <a:t>under ZI Membership Committee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39369-4523-9535-ECA1-3088BD33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08198E-6C6A-E68E-F51A-76ACA36E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" y="4155973"/>
            <a:ext cx="1270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A43BE0-D386-05A6-4AD9-E345C094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00" y="1841500"/>
            <a:ext cx="1270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A31E119-00FF-4C26-D927-C7BBE211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00" y="4155973"/>
            <a:ext cx="1270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7880A5B-2007-5E0C-F8AA-E0967F5E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8" y="1841500"/>
            <a:ext cx="121443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20BDC-2DC0-66E0-E328-220E1A3C03BC}"/>
              </a:ext>
            </a:extLst>
          </p:cNvPr>
          <p:cNvSpPr txBox="1"/>
          <p:nvPr/>
        </p:nvSpPr>
        <p:spPr>
          <a:xfrm>
            <a:off x="2486025" y="2131742"/>
            <a:ext cx="3280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Sandy Venn-Brown</a:t>
            </a:r>
          </a:p>
          <a:p>
            <a:pPr algn="ctr"/>
            <a:r>
              <a:rPr lang="en-US" dirty="0"/>
              <a:t>Australia</a:t>
            </a:r>
          </a:p>
          <a:p>
            <a:pPr algn="ctr"/>
            <a:r>
              <a:rPr lang="en-US" dirty="0"/>
              <a:t>ZI and Zonta Foundation Director</a:t>
            </a:r>
          </a:p>
          <a:p>
            <a:pPr algn="ctr"/>
            <a:r>
              <a:rPr lang="en-US" dirty="0"/>
              <a:t>Advisor to the Diversity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964284-B675-AFBF-8F5E-D848DB19E909}"/>
              </a:ext>
            </a:extLst>
          </p:cNvPr>
          <p:cNvSpPr txBox="1"/>
          <p:nvPr/>
        </p:nvSpPr>
        <p:spPr>
          <a:xfrm>
            <a:off x="2452138" y="4626557"/>
            <a:ext cx="3348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Errick </a:t>
            </a:r>
            <a:r>
              <a:rPr lang="en-US" dirty="0" err="1"/>
              <a:t>Elavia</a:t>
            </a:r>
            <a:r>
              <a:rPr lang="en-US" dirty="0"/>
              <a:t>, Chair</a:t>
            </a:r>
          </a:p>
          <a:p>
            <a:pPr algn="ctr"/>
            <a:r>
              <a:rPr lang="en-US" dirty="0"/>
              <a:t>Member, Zonta Club of Mumbai, I</a:t>
            </a:r>
          </a:p>
          <a:p>
            <a:pPr algn="ctr"/>
            <a:r>
              <a:rPr lang="en-US" dirty="0"/>
              <a:t>India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B4173-9D30-207C-CA39-1135908836BA}"/>
              </a:ext>
            </a:extLst>
          </p:cNvPr>
          <p:cNvSpPr txBox="1"/>
          <p:nvPr/>
        </p:nvSpPr>
        <p:spPr>
          <a:xfrm>
            <a:off x="8280548" y="2173585"/>
            <a:ext cx="3280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Madalina Paula Magnuson</a:t>
            </a:r>
          </a:p>
          <a:p>
            <a:pPr algn="ctr"/>
            <a:r>
              <a:rPr lang="en-US" dirty="0"/>
              <a:t>Member, Zonta Club of </a:t>
            </a:r>
            <a:r>
              <a:rPr lang="en-US" dirty="0" err="1"/>
              <a:t>Molndal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Sweden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D49054-747C-7FCA-1797-4FCA0F97F532}"/>
              </a:ext>
            </a:extLst>
          </p:cNvPr>
          <p:cNvSpPr txBox="1"/>
          <p:nvPr/>
        </p:nvSpPr>
        <p:spPr>
          <a:xfrm>
            <a:off x="8280548" y="4609676"/>
            <a:ext cx="3468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Ela Pandya</a:t>
            </a:r>
          </a:p>
          <a:p>
            <a:pPr algn="ctr"/>
            <a:r>
              <a:rPr lang="en-US" dirty="0"/>
              <a:t>Member, Zonta Club of Porterville, </a:t>
            </a:r>
          </a:p>
          <a:p>
            <a:pPr algn="ctr"/>
            <a:r>
              <a:rPr lang="en-US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2995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5782-5F9F-5BDB-B74A-1DA3F77BB34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48FC2-3724-A127-AFDE-3033DF72BB67}"/>
              </a:ext>
            </a:extLst>
          </p:cNvPr>
          <p:cNvSpPr txBox="1"/>
          <p:nvPr/>
        </p:nvSpPr>
        <p:spPr>
          <a:xfrm>
            <a:off x="6096000" y="1057276"/>
            <a:ext cx="58197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Biennial Goal</a:t>
            </a:r>
          </a:p>
          <a:p>
            <a:endParaRPr lang="en-US" dirty="0"/>
          </a:p>
          <a:p>
            <a:r>
              <a:rPr lang="en-US" sz="2400" dirty="0"/>
              <a:t>“Value diversity and respect of all backgrounds. We believe that fostering a diverse and inclusive global community is a powerful platform to bring about the social change needed to make our vision for gender equality a reality. A diverse community of Zontians is essential to our ability to achieve our mission to create a more equitable future, and we must strive harder to be an organization where everyone feels empowered to be their full authentic selves.”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6D8DCE-C3CB-E86F-0B7F-234D7DAD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62654"/>
            <a:ext cx="3414713" cy="1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8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3C902-CF4C-9F89-8C4B-C2043F6A0F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68460" y="1616431"/>
            <a:ext cx="9065942" cy="403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 clubs, area, districts about the ZI Diversity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 how diversity is an enrichment for a vibrant club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concrete ways and figure out best practices how clubs, areas, districts can implement the Diversity Statement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interesting information for the ZI and Foundation Reference Library.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additional reports and other PR material for The Zonta, ZI website, Newsletters, and other media to support HQ Communication Department when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 Clubs about expected profiles of the membership.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 Clubs to keep diversity practices in succession planning.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CB894-225E-2375-C048-848198E5578A}"/>
              </a:ext>
            </a:extLst>
          </p:cNvPr>
          <p:cNvSpPr txBox="1"/>
          <p:nvPr/>
        </p:nvSpPr>
        <p:spPr>
          <a:xfrm>
            <a:off x="2191583" y="345688"/>
            <a:ext cx="801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Responsibilities of the Diversity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28949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4482-C485-24F0-B520-70D68698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790" y="1483112"/>
            <a:ext cx="7638586" cy="328961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Diversity?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/>
              <a:t>Diversity is the range of human differences, </a:t>
            </a:r>
            <a:br>
              <a:rPr lang="en-US" sz="2000" dirty="0"/>
            </a:br>
            <a:r>
              <a:rPr lang="en-US" sz="2000" dirty="0"/>
              <a:t>including but not limited to:</a:t>
            </a:r>
            <a:br>
              <a:rPr lang="en-US" sz="2000" dirty="0"/>
            </a:br>
            <a:br>
              <a:rPr lang="en-US" sz="2000" dirty="0"/>
            </a:br>
            <a:r>
              <a:rPr lang="en-US" sz="2400" dirty="0">
                <a:solidFill>
                  <a:srgbClr val="FF0000"/>
                </a:solidFill>
              </a:rPr>
              <a:t>race, ethnicity, gender, gender identity, sexual orientation, age, social class, physical ability or attributes, religious or ethical values system, national origin, and political beliefs.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E6CB4-CF08-2713-2201-2825E8C4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09A0F7-F265-8890-9535-881417888F34}"/>
              </a:ext>
            </a:extLst>
          </p:cNvPr>
          <p:cNvSpPr txBox="1">
            <a:spLocks/>
          </p:cNvSpPr>
          <p:nvPr/>
        </p:nvSpPr>
        <p:spPr>
          <a:xfrm>
            <a:off x="307340" y="1608137"/>
            <a:ext cx="11577320" cy="2149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baseline="0">
                <a:solidFill>
                  <a:schemeClr val="accent6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3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78F93-6170-119E-D025-430CC790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9A7844-46C6-634C-401C-628EEC8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914" y="842768"/>
            <a:ext cx="5481320" cy="701675"/>
          </a:xfrm>
        </p:spPr>
        <p:txBody>
          <a:bodyPr>
            <a:normAutofit/>
          </a:bodyPr>
          <a:lstStyle/>
          <a:p>
            <a:r>
              <a:rPr lang="en-US" dirty="0"/>
              <a:t>Benefits of Diversity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A94C3-1286-8119-D2F2-161B897B236C}"/>
              </a:ext>
            </a:extLst>
          </p:cNvPr>
          <p:cNvSpPr txBox="1"/>
          <p:nvPr/>
        </p:nvSpPr>
        <p:spPr>
          <a:xfrm>
            <a:off x="3087982" y="2442117"/>
            <a:ext cx="633679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Smarter decision-making.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An increase in profits and productivity.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Reduced rates of employee turnover.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Improved reputation for your business.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Be fair and identify potential bias. ...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Value all of your employees equally.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Better opportunities in creative problem solving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9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1D307-D9B7-8187-867F-2D960010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EFEF8F-FA4D-5E32-D297-E5F9B84C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0" y="736600"/>
            <a:ext cx="11577320" cy="701675"/>
          </a:xfrm>
        </p:spPr>
        <p:txBody>
          <a:bodyPr/>
          <a:lstStyle/>
          <a:p>
            <a:pPr algn="ctr"/>
            <a:r>
              <a:rPr lang="en-US" dirty="0"/>
              <a:t>Foundations of Diversity*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8A27C-F9F5-9661-8F6C-58E9BDE4B6D6}"/>
              </a:ext>
            </a:extLst>
          </p:cNvPr>
          <p:cNvSpPr txBox="1"/>
          <p:nvPr/>
        </p:nvSpPr>
        <p:spPr>
          <a:xfrm>
            <a:off x="771525" y="1705451"/>
            <a:ext cx="103498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Culture</a:t>
            </a:r>
          </a:p>
          <a:p>
            <a:endParaRPr lang="en-US" dirty="0"/>
          </a:p>
          <a:p>
            <a:r>
              <a:rPr lang="en-US" sz="2800" dirty="0">
                <a:effectLst/>
                <a:latin typeface="Courier New" panose="02070309020205020404" pitchFamily="49" charset="0"/>
              </a:rPr>
              <a:t>•</a:t>
            </a:r>
            <a:r>
              <a:rPr lang="en-US" dirty="0">
                <a:effectLst/>
                <a:latin typeface="Courier New" panose="02070309020205020404" pitchFamily="49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culture consists of unwritten and written principles and laws that     guide how an individual interacts with the outside world.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They are then taught and reinforced by other members in the group.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Which then becomes a shared system that is passed on from generation to generation.</a:t>
            </a:r>
          </a:p>
          <a:p>
            <a:endParaRPr lang="en-US" sz="2800" dirty="0"/>
          </a:p>
          <a:p>
            <a:r>
              <a:rPr lang="en-US" sz="2400" i="1" dirty="0"/>
              <a:t>Religion, rituals, traditions, etiquette, cuisine, language, beliefs are all examples of culture.</a:t>
            </a:r>
          </a:p>
          <a:p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Heidi Moore’s presentation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3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323A-1337-9AEE-E420-C222BA4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culture provide?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1F845-2FB6-DCA0-343E-940BF642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4C0BE-514C-6842-7BA3-5FE9B4E75B92}"/>
              </a:ext>
            </a:extLst>
          </p:cNvPr>
          <p:cNvSpPr txBox="1"/>
          <p:nvPr/>
        </p:nvSpPr>
        <p:spPr>
          <a:xfrm>
            <a:off x="3883024" y="2044005"/>
            <a:ext cx="26431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</a:t>
            </a:r>
          </a:p>
          <a:p>
            <a:pPr algn="ctr"/>
            <a:r>
              <a:rPr lang="en-US" sz="2800" dirty="0"/>
              <a:t>sense of </a:t>
            </a:r>
          </a:p>
          <a:p>
            <a:pPr algn="ctr"/>
            <a:r>
              <a:rPr lang="en-US" sz="3600" b="1" dirty="0"/>
              <a:t>belonging</a:t>
            </a:r>
            <a:r>
              <a:rPr lang="en-US" sz="3600" dirty="0"/>
              <a:t>.*</a:t>
            </a:r>
          </a:p>
        </p:txBody>
      </p:sp>
      <p:pic>
        <p:nvPicPr>
          <p:cNvPr id="6146" name="Picture 2" descr="Best Group Photo Ideas for All Types of Groups: Small &amp; Large">
            <a:extLst>
              <a:ext uri="{FF2B5EF4-FFF2-40B4-BE49-F238E27FC236}">
                <a16:creationId xmlns:a16="http://schemas.microsoft.com/office/drawing/2014/main" id="{77D8684B-64DD-A576-8045-357DF74EA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1461294"/>
            <a:ext cx="2290763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00 Years of Zonta International">
            <a:extLst>
              <a:ext uri="{FF2B5EF4-FFF2-40B4-BE49-F238E27FC236}">
                <a16:creationId xmlns:a16="http://schemas.microsoft.com/office/drawing/2014/main" id="{E1F352EE-59B0-BCF1-7337-972B46FB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46551"/>
            <a:ext cx="2771775" cy="15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onta International - Zonta Club of Madison">
            <a:extLst>
              <a:ext uri="{FF2B5EF4-FFF2-40B4-BE49-F238E27FC236}">
                <a16:creationId xmlns:a16="http://schemas.microsoft.com/office/drawing/2014/main" id="{A003A371-7516-EA9E-2397-26EBE80BA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3987864"/>
            <a:ext cx="4445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een, confused, unhappy, depressed, emotion, stress, alone, lonely, girl  Stock Photo - Alamy">
            <a:extLst>
              <a:ext uri="{FF2B5EF4-FFF2-40B4-BE49-F238E27FC236}">
                <a16:creationId xmlns:a16="http://schemas.microsoft.com/office/drawing/2014/main" id="{17BFD39B-4C69-F0E3-C098-D03104AA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357943"/>
            <a:ext cx="2454475" cy="18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,223 Lonely Girl Painting Images, Stock Photos &amp; Vectors | Shutterstock">
            <a:extLst>
              <a:ext uri="{FF2B5EF4-FFF2-40B4-BE49-F238E27FC236}">
                <a16:creationId xmlns:a16="http://schemas.microsoft.com/office/drawing/2014/main" id="{A8BE29E4-B0D0-8C8F-BD27-59F757A7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680958"/>
            <a:ext cx="3187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1FB095-A1C3-45D0-E541-09A0D3AD8C16}"/>
              </a:ext>
            </a:extLst>
          </p:cNvPr>
          <p:cNvSpPr txBox="1"/>
          <p:nvPr/>
        </p:nvSpPr>
        <p:spPr>
          <a:xfrm>
            <a:off x="1557338" y="6286500"/>
            <a:ext cx="339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*From Heidi Moore’s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134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B7013-0AC6-D9CD-81E6-D2CC3617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39F5B-1D2A-F54C-86B9-6C2698D821C3}"/>
              </a:ext>
            </a:extLst>
          </p:cNvPr>
          <p:cNvSpPr txBox="1"/>
          <p:nvPr/>
        </p:nvSpPr>
        <p:spPr>
          <a:xfrm>
            <a:off x="3631421" y="1243013"/>
            <a:ext cx="4679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Spirituality of Diversity</a:t>
            </a:r>
          </a:p>
          <a:p>
            <a:pPr algn="ctr"/>
            <a:r>
              <a:rPr lang="en-US" sz="3200" dirty="0"/>
              <a:t>Normalizing the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8D382-70F6-2692-C28F-20187BF5EB5E}"/>
              </a:ext>
            </a:extLst>
          </p:cNvPr>
          <p:cNvSpPr txBox="1"/>
          <p:nvPr/>
        </p:nvSpPr>
        <p:spPr>
          <a:xfrm>
            <a:off x="585788" y="2614611"/>
            <a:ext cx="11229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Acknowledge that people have choices.</a:t>
            </a:r>
          </a:p>
          <a:p>
            <a:endParaRPr lang="en-US" sz="2800" dirty="0"/>
          </a:p>
          <a:p>
            <a:r>
              <a:rPr lang="en-US" sz="2800" dirty="0"/>
              <a:t>The fact that a person chose </a:t>
            </a:r>
            <a:r>
              <a:rPr lang="en-US" sz="2800" b="1" dirty="0"/>
              <a:t>Zonta </a:t>
            </a:r>
            <a:r>
              <a:rPr lang="en-US" sz="2800" dirty="0"/>
              <a:t>over many other organizations, and many other ways available to him/her to spend their time, money, and emotional investment. </a:t>
            </a:r>
          </a:p>
        </p:txBody>
      </p:sp>
      <p:pic>
        <p:nvPicPr>
          <p:cNvPr id="5122" name="Picture 2" descr="Image result for images rotary">
            <a:extLst>
              <a:ext uri="{FF2B5EF4-FFF2-40B4-BE49-F238E27FC236}">
                <a16:creationId xmlns:a16="http://schemas.microsoft.com/office/drawing/2014/main" id="{5C9E2B32-8920-848C-716B-30DEE3607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155760"/>
            <a:ext cx="1334891" cy="13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mages lions international">
            <a:extLst>
              <a:ext uri="{FF2B5EF4-FFF2-40B4-BE49-F238E27FC236}">
                <a16:creationId xmlns:a16="http://schemas.microsoft.com/office/drawing/2014/main" id="{BF72E4FE-BECA-8B0F-B1F9-B455B031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62" y="4935848"/>
            <a:ext cx="1698726" cy="16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oroptimist International of Lemon Grove | Lemon Grove CA">
            <a:extLst>
              <a:ext uri="{FF2B5EF4-FFF2-40B4-BE49-F238E27FC236}">
                <a16:creationId xmlns:a16="http://schemas.microsoft.com/office/drawing/2014/main" id="{F19EB5EB-B0FA-9490-D1DB-FD12B9FE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21" y="5049949"/>
            <a:ext cx="1323313" cy="13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irl Scouts Logo PNG Transparent &amp; SVG Vector - Freebie Supply">
            <a:extLst>
              <a:ext uri="{FF2B5EF4-FFF2-40B4-BE49-F238E27FC236}">
                <a16:creationId xmlns:a16="http://schemas.microsoft.com/office/drawing/2014/main" id="{0086D08D-4A3D-5F01-9377-4F10C681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76" y="5035795"/>
            <a:ext cx="1323314" cy="13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hurch Images – Browse 5,206,369 Stock Photos, Vectors, and ...">
            <a:extLst>
              <a:ext uri="{FF2B5EF4-FFF2-40B4-BE49-F238E27FC236}">
                <a16:creationId xmlns:a16="http://schemas.microsoft.com/office/drawing/2014/main" id="{89CAC0EE-A312-176D-61E9-2DC491D1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56" y="5011297"/>
            <a:ext cx="1976438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92769"/>
      </p:ext>
    </p:extLst>
  </p:cSld>
  <p:clrMapOvr>
    <a:masterClrMapping/>
  </p:clrMapOvr>
</p:sld>
</file>

<file path=ppt/theme/theme1.xml><?xml version="1.0" encoding="utf-8"?>
<a:theme xmlns:a="http://schemas.openxmlformats.org/drawingml/2006/main" name="1_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600</Words>
  <Application>Microsoft Macintosh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Lato</vt:lpstr>
      <vt:lpstr>Lato Black</vt:lpstr>
      <vt:lpstr>1_Zonta</vt:lpstr>
      <vt:lpstr>Diversity in Zonta</vt:lpstr>
      <vt:lpstr>Z I Diversity Working Group under ZI Membership Committee</vt:lpstr>
      <vt:lpstr>PowerPoint Presentation</vt:lpstr>
      <vt:lpstr>PowerPoint Presentation</vt:lpstr>
      <vt:lpstr>What is Diversity?  Diversity is the range of human differences,  including but not limited to:  race, ethnicity, gender, gender identity, sexual orientation, age, social class, physical ability or attributes, religious or ethical values system, national origin, and political beliefs.</vt:lpstr>
      <vt:lpstr>Benefits of Diversity</vt:lpstr>
      <vt:lpstr>Foundations of Diversity*</vt:lpstr>
      <vt:lpstr>What does culture provide? </vt:lpstr>
      <vt:lpstr>PowerPoint Presentation</vt:lpstr>
      <vt:lpstr>What will you do next?</vt:lpstr>
      <vt:lpstr> Together We Empower Each Other and then we can empower other Girls and Women globally.  There is power in numbers.  We have a long way to go to achieve gender-equality. 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Johnston</dc:creator>
  <cp:lastModifiedBy>Sagar Pandya</cp:lastModifiedBy>
  <cp:revision>11</cp:revision>
  <dcterms:created xsi:type="dcterms:W3CDTF">2021-05-11T22:50:38Z</dcterms:created>
  <dcterms:modified xsi:type="dcterms:W3CDTF">2023-08-29T16:54:50Z</dcterms:modified>
</cp:coreProperties>
</file>