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Lst>
  <p:notesMasterIdLst>
    <p:notesMasterId r:id="rId10"/>
  </p:notesMasterIdLst>
  <p:handoutMasterIdLst>
    <p:handoutMasterId r:id="rId11"/>
  </p:handoutMasterIdLst>
  <p:sldIdLst>
    <p:sldId id="280" r:id="rId2"/>
    <p:sldId id="268" r:id="rId3"/>
    <p:sldId id="281" r:id="rId4"/>
    <p:sldId id="282" r:id="rId5"/>
    <p:sldId id="284" r:id="rId6"/>
    <p:sldId id="272" r:id="rId7"/>
    <p:sldId id="279" r:id="rId8"/>
    <p:sldId id="277" r:id="rId9"/>
  </p:sldIdLst>
  <p:sldSz cx="9144000" cy="6858000" type="screen4x3"/>
  <p:notesSz cx="7026275" cy="9312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3" userDrawn="1">
          <p15:clr>
            <a:srgbClr val="A4A3A4"/>
          </p15:clr>
        </p15:guide>
        <p15:guide id="2" pos="221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2528"/>
    <a:srgbClr val="9997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autoAdjust="0"/>
    <p:restoredTop sz="79487" autoAdjust="0"/>
  </p:normalViewPr>
  <p:slideViewPr>
    <p:cSldViewPr snapToGrid="0" snapToObjects="1">
      <p:cViewPr varScale="1">
        <p:scale>
          <a:sx n="44" d="100"/>
          <a:sy n="44" d="100"/>
        </p:scale>
        <p:origin x="691" y="48"/>
      </p:cViewPr>
      <p:guideLst>
        <p:guide orient="horz" pos="2160"/>
        <p:guide pos="2880"/>
      </p:guideLst>
    </p:cSldViewPr>
  </p:slideViewPr>
  <p:outlineViewPr>
    <p:cViewPr>
      <p:scale>
        <a:sx n="33" d="100"/>
        <a:sy n="33" d="100"/>
      </p:scale>
      <p:origin x="0" y="3192"/>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p:scale>
          <a:sx n="130" d="100"/>
          <a:sy n="130" d="100"/>
        </p:scale>
        <p:origin x="-1236" y="7104"/>
      </p:cViewPr>
      <p:guideLst>
        <p:guide orient="horz" pos="2933"/>
        <p:guide pos="2213"/>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F6B221-1CA9-41D2-AAC7-6983EDF1F56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87567717-1C0A-4641-BA08-3000293BF439}">
      <dgm:prSet phldrT="[Text]" custT="1"/>
      <dgm:spPr/>
      <dgm:t>
        <a:bodyPr/>
        <a:lstStyle/>
        <a:p>
          <a:pPr>
            <a:lnSpc>
              <a:spcPct val="150000"/>
            </a:lnSpc>
          </a:pPr>
          <a:r>
            <a:rPr lang="en-US" sz="4000" dirty="0" smtClean="0"/>
            <a:t>Application</a:t>
          </a:r>
          <a:br>
            <a:rPr lang="en-US" sz="4000" dirty="0" smtClean="0"/>
          </a:br>
          <a:r>
            <a:rPr lang="en-US" sz="4000" dirty="0" smtClean="0"/>
            <a:t>Invitation</a:t>
          </a:r>
          <a:endParaRPr lang="en-US" sz="4000" dirty="0"/>
        </a:p>
      </dgm:t>
    </dgm:pt>
    <dgm:pt modelId="{FDEA7E7A-9D45-475A-9543-F75AC850D952}" type="parTrans" cxnId="{BBE3A628-2EF6-4D71-93ED-915A0BCA6473}">
      <dgm:prSet/>
      <dgm:spPr/>
      <dgm:t>
        <a:bodyPr/>
        <a:lstStyle/>
        <a:p>
          <a:endParaRPr lang="en-US"/>
        </a:p>
      </dgm:t>
    </dgm:pt>
    <dgm:pt modelId="{F87022C0-DF34-475E-A211-2A47AFBA4BE6}" type="sibTrans" cxnId="{BBE3A628-2EF6-4D71-93ED-915A0BCA6473}">
      <dgm:prSet/>
      <dgm:spPr/>
      <dgm:t>
        <a:bodyPr/>
        <a:lstStyle/>
        <a:p>
          <a:endParaRPr lang="en-US"/>
        </a:p>
      </dgm:t>
    </dgm:pt>
    <dgm:pt modelId="{5E90FDDB-81B7-4772-8F9C-A2EEFD724577}" type="pres">
      <dgm:prSet presAssocID="{DAF6B221-1CA9-41D2-AAC7-6983EDF1F563}" presName="Name0" presStyleCnt="0">
        <dgm:presLayoutVars>
          <dgm:chMax val="7"/>
          <dgm:chPref val="7"/>
          <dgm:dir/>
        </dgm:presLayoutVars>
      </dgm:prSet>
      <dgm:spPr/>
      <dgm:t>
        <a:bodyPr/>
        <a:lstStyle/>
        <a:p>
          <a:endParaRPr lang="en-US"/>
        </a:p>
      </dgm:t>
    </dgm:pt>
    <dgm:pt modelId="{23843EBC-7388-4297-8E15-7EC985AB8D45}" type="pres">
      <dgm:prSet presAssocID="{DAF6B221-1CA9-41D2-AAC7-6983EDF1F563}" presName="Name1" presStyleCnt="0"/>
      <dgm:spPr/>
    </dgm:pt>
    <dgm:pt modelId="{7590C7C7-0973-455C-AE58-E1EAAB8D1A3A}" type="pres">
      <dgm:prSet presAssocID="{DAF6B221-1CA9-41D2-AAC7-6983EDF1F563}" presName="cycle" presStyleCnt="0"/>
      <dgm:spPr/>
    </dgm:pt>
    <dgm:pt modelId="{9BB9E8B3-A4C0-4F78-8613-FD8D4F0E61D2}" type="pres">
      <dgm:prSet presAssocID="{DAF6B221-1CA9-41D2-AAC7-6983EDF1F563}" presName="srcNode" presStyleLbl="node1" presStyleIdx="0" presStyleCnt="1"/>
      <dgm:spPr/>
    </dgm:pt>
    <dgm:pt modelId="{A03AB990-4844-479E-8A90-9FC3214F957C}" type="pres">
      <dgm:prSet presAssocID="{DAF6B221-1CA9-41D2-AAC7-6983EDF1F563}" presName="conn" presStyleLbl="parChTrans1D2" presStyleIdx="0" presStyleCnt="1"/>
      <dgm:spPr/>
      <dgm:t>
        <a:bodyPr/>
        <a:lstStyle/>
        <a:p>
          <a:endParaRPr lang="en-US"/>
        </a:p>
      </dgm:t>
    </dgm:pt>
    <dgm:pt modelId="{82FB8035-6E72-40D5-9085-291C10C2E1FF}" type="pres">
      <dgm:prSet presAssocID="{DAF6B221-1CA9-41D2-AAC7-6983EDF1F563}" presName="extraNode" presStyleLbl="node1" presStyleIdx="0" presStyleCnt="1"/>
      <dgm:spPr/>
    </dgm:pt>
    <dgm:pt modelId="{B032DD6D-B234-4B08-A901-41A0F216CCE7}" type="pres">
      <dgm:prSet presAssocID="{DAF6B221-1CA9-41D2-AAC7-6983EDF1F563}" presName="dstNode" presStyleLbl="node1" presStyleIdx="0" presStyleCnt="1"/>
      <dgm:spPr/>
    </dgm:pt>
    <dgm:pt modelId="{5D259958-F7BC-40C1-A8D6-C911A82D240F}" type="pres">
      <dgm:prSet presAssocID="{87567717-1C0A-4641-BA08-3000293BF439}" presName="text_1" presStyleLbl="node1" presStyleIdx="0" presStyleCnt="1" custScaleY="115582">
        <dgm:presLayoutVars>
          <dgm:bulletEnabled val="1"/>
        </dgm:presLayoutVars>
      </dgm:prSet>
      <dgm:spPr/>
      <dgm:t>
        <a:bodyPr/>
        <a:lstStyle/>
        <a:p>
          <a:endParaRPr lang="en-US"/>
        </a:p>
      </dgm:t>
    </dgm:pt>
    <dgm:pt modelId="{4421CD08-6372-41FE-817F-C9FF859857DB}" type="pres">
      <dgm:prSet presAssocID="{87567717-1C0A-4641-BA08-3000293BF439}" presName="accent_1" presStyleCnt="0"/>
      <dgm:spPr/>
    </dgm:pt>
    <dgm:pt modelId="{8651484E-786D-4612-A37D-6B25E10BCB07}" type="pres">
      <dgm:prSet presAssocID="{87567717-1C0A-4641-BA08-3000293BF439}" presName="accentRepeatNode" presStyleLbl="solidFgAcc1" presStyleIdx="0" presStyleCnt="1"/>
      <dgm:spPr>
        <a:solidFill>
          <a:schemeClr val="bg1"/>
        </a:solidFill>
      </dgm:spPr>
    </dgm:pt>
  </dgm:ptLst>
  <dgm:cxnLst>
    <dgm:cxn modelId="{4F3782DE-D53F-41B1-986D-D9CA571FB1AF}" type="presOf" srcId="{F87022C0-DF34-475E-A211-2A47AFBA4BE6}" destId="{A03AB990-4844-479E-8A90-9FC3214F957C}" srcOrd="0" destOrd="0" presId="urn:microsoft.com/office/officeart/2008/layout/VerticalCurvedList"/>
    <dgm:cxn modelId="{80CC1C8D-EE64-4F46-BB12-3B156D89A8A1}" type="presOf" srcId="{87567717-1C0A-4641-BA08-3000293BF439}" destId="{5D259958-F7BC-40C1-A8D6-C911A82D240F}" srcOrd="0" destOrd="0" presId="urn:microsoft.com/office/officeart/2008/layout/VerticalCurvedList"/>
    <dgm:cxn modelId="{BBE3A628-2EF6-4D71-93ED-915A0BCA6473}" srcId="{DAF6B221-1CA9-41D2-AAC7-6983EDF1F563}" destId="{87567717-1C0A-4641-BA08-3000293BF439}" srcOrd="0" destOrd="0" parTransId="{FDEA7E7A-9D45-475A-9543-F75AC850D952}" sibTransId="{F87022C0-DF34-475E-A211-2A47AFBA4BE6}"/>
    <dgm:cxn modelId="{5C7EC2CA-08C8-43C0-9C6A-0434830BB692}" type="presOf" srcId="{DAF6B221-1CA9-41D2-AAC7-6983EDF1F563}" destId="{5E90FDDB-81B7-4772-8F9C-A2EEFD724577}" srcOrd="0" destOrd="0" presId="urn:microsoft.com/office/officeart/2008/layout/VerticalCurvedList"/>
    <dgm:cxn modelId="{64262A8E-CB7B-4426-8695-A922A48BCA23}" type="presParOf" srcId="{5E90FDDB-81B7-4772-8F9C-A2EEFD724577}" destId="{23843EBC-7388-4297-8E15-7EC985AB8D45}" srcOrd="0" destOrd="0" presId="urn:microsoft.com/office/officeart/2008/layout/VerticalCurvedList"/>
    <dgm:cxn modelId="{D3C9B4A2-BC81-42EA-BEA9-1754D4FA96B6}" type="presParOf" srcId="{23843EBC-7388-4297-8E15-7EC985AB8D45}" destId="{7590C7C7-0973-455C-AE58-E1EAAB8D1A3A}" srcOrd="0" destOrd="0" presId="urn:microsoft.com/office/officeart/2008/layout/VerticalCurvedList"/>
    <dgm:cxn modelId="{EA7E5E6B-E184-4060-83DA-C4D0BD839826}" type="presParOf" srcId="{7590C7C7-0973-455C-AE58-E1EAAB8D1A3A}" destId="{9BB9E8B3-A4C0-4F78-8613-FD8D4F0E61D2}" srcOrd="0" destOrd="0" presId="urn:microsoft.com/office/officeart/2008/layout/VerticalCurvedList"/>
    <dgm:cxn modelId="{636893F5-BFBB-4527-9159-18E475E38086}" type="presParOf" srcId="{7590C7C7-0973-455C-AE58-E1EAAB8D1A3A}" destId="{A03AB990-4844-479E-8A90-9FC3214F957C}" srcOrd="1" destOrd="0" presId="urn:microsoft.com/office/officeart/2008/layout/VerticalCurvedList"/>
    <dgm:cxn modelId="{82D00D67-5896-4EA5-9510-D6EF1477B717}" type="presParOf" srcId="{7590C7C7-0973-455C-AE58-E1EAAB8D1A3A}" destId="{82FB8035-6E72-40D5-9085-291C10C2E1FF}" srcOrd="2" destOrd="0" presId="urn:microsoft.com/office/officeart/2008/layout/VerticalCurvedList"/>
    <dgm:cxn modelId="{5BD9012E-C6B4-4A56-9C10-018FC96EDF27}" type="presParOf" srcId="{7590C7C7-0973-455C-AE58-E1EAAB8D1A3A}" destId="{B032DD6D-B234-4B08-A901-41A0F216CCE7}" srcOrd="3" destOrd="0" presId="urn:microsoft.com/office/officeart/2008/layout/VerticalCurvedList"/>
    <dgm:cxn modelId="{3D536954-FBD9-446C-BEE8-502DCBC4E28E}" type="presParOf" srcId="{23843EBC-7388-4297-8E15-7EC985AB8D45}" destId="{5D259958-F7BC-40C1-A8D6-C911A82D240F}" srcOrd="1" destOrd="0" presId="urn:microsoft.com/office/officeart/2008/layout/VerticalCurvedList"/>
    <dgm:cxn modelId="{71F70CE2-F49A-4F58-8153-E9B3A092A877}" type="presParOf" srcId="{23843EBC-7388-4297-8E15-7EC985AB8D45}" destId="{4421CD08-6372-41FE-817F-C9FF859857DB}" srcOrd="2" destOrd="0" presId="urn:microsoft.com/office/officeart/2008/layout/VerticalCurvedList"/>
    <dgm:cxn modelId="{4E98EFDB-D10C-4607-B774-6C3FD2B2C722}" type="presParOf" srcId="{4421CD08-6372-41FE-817F-C9FF859857DB}" destId="{8651484E-786D-4612-A37D-6B25E10BCB07}" srcOrd="0" destOrd="0" presId="urn:microsoft.com/office/officeart/2008/layout/VerticalCurv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3AB990-4844-479E-8A90-9FC3214F957C}">
      <dsp:nvSpPr>
        <dsp:cNvPr id="0" name=""/>
        <dsp:cNvSpPr/>
      </dsp:nvSpPr>
      <dsp:spPr>
        <a:xfrm>
          <a:off x="-3835314" y="-640417"/>
          <a:ext cx="4972800" cy="4972800"/>
        </a:xfrm>
        <a:prstGeom prst="blockArc">
          <a:avLst>
            <a:gd name="adj1" fmla="val 18900000"/>
            <a:gd name="adj2" fmla="val 2700000"/>
            <a:gd name="adj3" fmla="val 434"/>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259958-F7BC-40C1-A8D6-C911A82D240F}">
      <dsp:nvSpPr>
        <dsp:cNvPr id="0" name=""/>
        <dsp:cNvSpPr/>
      </dsp:nvSpPr>
      <dsp:spPr>
        <a:xfrm>
          <a:off x="1106055" y="823261"/>
          <a:ext cx="6361544" cy="204544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5249" tIns="101600" rIns="101600" bIns="101600" numCol="1" spcCol="1270" anchor="ctr" anchorCtr="0">
          <a:noAutofit/>
        </a:bodyPr>
        <a:lstStyle/>
        <a:p>
          <a:pPr lvl="0" algn="l" defTabSz="1778000">
            <a:lnSpc>
              <a:spcPct val="150000"/>
            </a:lnSpc>
            <a:spcBef>
              <a:spcPct val="0"/>
            </a:spcBef>
            <a:spcAft>
              <a:spcPct val="35000"/>
            </a:spcAft>
          </a:pPr>
          <a:r>
            <a:rPr lang="en-US" sz="4000" kern="1200" dirty="0" smtClean="0"/>
            <a:t>Application</a:t>
          </a:r>
          <a:br>
            <a:rPr lang="en-US" sz="4000" kern="1200" dirty="0" smtClean="0"/>
          </a:br>
          <a:r>
            <a:rPr lang="en-US" sz="4000" kern="1200" dirty="0" smtClean="0"/>
            <a:t>Invitation</a:t>
          </a:r>
          <a:endParaRPr lang="en-US" sz="4000" kern="1200" dirty="0"/>
        </a:p>
      </dsp:txBody>
      <dsp:txXfrm>
        <a:off x="1106055" y="823261"/>
        <a:ext cx="6361544" cy="2045441"/>
      </dsp:txXfrm>
    </dsp:sp>
    <dsp:sp modelId="{8651484E-786D-4612-A37D-6B25E10BCB07}">
      <dsp:nvSpPr>
        <dsp:cNvPr id="0" name=""/>
        <dsp:cNvSpPr/>
      </dsp:nvSpPr>
      <dsp:spPr>
        <a:xfrm>
          <a:off x="0" y="739927"/>
          <a:ext cx="2212110" cy="2212110"/>
        </a:xfrm>
        <a:prstGeom prst="ellipse">
          <a:avLst/>
        </a:prstGeom>
        <a:solidFill>
          <a:schemeClr val="bg1"/>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4719" cy="465614"/>
          </a:xfrm>
          <a:prstGeom prst="rect">
            <a:avLst/>
          </a:prstGeom>
        </p:spPr>
        <p:txBody>
          <a:bodyPr vert="horz" lIns="92473" tIns="46237" rIns="92473" bIns="46237" rtlCol="0"/>
          <a:lstStyle>
            <a:lvl1pPr algn="l">
              <a:defRPr sz="1200"/>
            </a:lvl1pPr>
          </a:lstStyle>
          <a:p>
            <a:endParaRPr lang="en-US" dirty="0"/>
          </a:p>
        </p:txBody>
      </p:sp>
      <p:sp>
        <p:nvSpPr>
          <p:cNvPr id="3" name="Date Placeholder 2"/>
          <p:cNvSpPr>
            <a:spLocks noGrp="1"/>
          </p:cNvSpPr>
          <p:nvPr>
            <p:ph type="dt" sz="quarter" idx="1"/>
          </p:nvPr>
        </p:nvSpPr>
        <p:spPr>
          <a:xfrm>
            <a:off x="3979930" y="1"/>
            <a:ext cx="3044719" cy="465614"/>
          </a:xfrm>
          <a:prstGeom prst="rect">
            <a:avLst/>
          </a:prstGeom>
        </p:spPr>
        <p:txBody>
          <a:bodyPr vert="horz" lIns="92473" tIns="46237" rIns="92473" bIns="46237" rtlCol="0"/>
          <a:lstStyle>
            <a:lvl1pPr algn="r">
              <a:defRPr sz="1200"/>
            </a:lvl1pPr>
          </a:lstStyle>
          <a:p>
            <a:fld id="{9429D3BB-86A3-4323-8B9C-673DDCB73675}" type="datetimeFigureOut">
              <a:rPr lang="en-US" smtClean="0"/>
              <a:pPr/>
              <a:t>10/19/2016</a:t>
            </a:fld>
            <a:endParaRPr lang="en-US" dirty="0"/>
          </a:p>
        </p:txBody>
      </p:sp>
      <p:sp>
        <p:nvSpPr>
          <p:cNvPr id="4" name="Footer Placeholder 3"/>
          <p:cNvSpPr>
            <a:spLocks noGrp="1"/>
          </p:cNvSpPr>
          <p:nvPr>
            <p:ph type="ftr" sz="quarter" idx="2"/>
          </p:nvPr>
        </p:nvSpPr>
        <p:spPr>
          <a:xfrm>
            <a:off x="0" y="8845046"/>
            <a:ext cx="3044719" cy="465614"/>
          </a:xfrm>
          <a:prstGeom prst="rect">
            <a:avLst/>
          </a:prstGeom>
        </p:spPr>
        <p:txBody>
          <a:bodyPr vert="horz" lIns="92473" tIns="46237" rIns="92473" bIns="4623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9930" y="8845046"/>
            <a:ext cx="3044719" cy="465614"/>
          </a:xfrm>
          <a:prstGeom prst="rect">
            <a:avLst/>
          </a:prstGeom>
        </p:spPr>
        <p:txBody>
          <a:bodyPr vert="horz" lIns="92473" tIns="46237" rIns="92473" bIns="46237" rtlCol="0" anchor="b"/>
          <a:lstStyle>
            <a:lvl1pPr algn="r">
              <a:defRPr sz="1200"/>
            </a:lvl1pPr>
          </a:lstStyle>
          <a:p>
            <a:fld id="{E677507E-9163-48C6-8B67-7D26E2EB5965}" type="slidenum">
              <a:rPr lang="en-US" smtClean="0"/>
              <a:pPr/>
              <a:t>‹#›</a:t>
            </a:fld>
            <a:endParaRPr lang="en-US" dirty="0"/>
          </a:p>
        </p:txBody>
      </p:sp>
    </p:spTree>
    <p:extLst>
      <p:ext uri="{BB962C8B-B14F-4D97-AF65-F5344CB8AC3E}">
        <p14:creationId xmlns:p14="http://schemas.microsoft.com/office/powerpoint/2010/main" val="4203105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4719" cy="465614"/>
          </a:xfrm>
          <a:prstGeom prst="rect">
            <a:avLst/>
          </a:prstGeom>
        </p:spPr>
        <p:txBody>
          <a:bodyPr vert="horz" lIns="92473" tIns="46237" rIns="92473" bIns="46237" rtlCol="0"/>
          <a:lstStyle>
            <a:lvl1pPr algn="l">
              <a:defRPr sz="1200"/>
            </a:lvl1pPr>
          </a:lstStyle>
          <a:p>
            <a:endParaRPr lang="en-US" dirty="0"/>
          </a:p>
        </p:txBody>
      </p:sp>
      <p:sp>
        <p:nvSpPr>
          <p:cNvPr id="3" name="Date Placeholder 2"/>
          <p:cNvSpPr>
            <a:spLocks noGrp="1"/>
          </p:cNvSpPr>
          <p:nvPr>
            <p:ph type="dt" idx="1"/>
          </p:nvPr>
        </p:nvSpPr>
        <p:spPr>
          <a:xfrm>
            <a:off x="3979930" y="1"/>
            <a:ext cx="3044719" cy="465614"/>
          </a:xfrm>
          <a:prstGeom prst="rect">
            <a:avLst/>
          </a:prstGeom>
        </p:spPr>
        <p:txBody>
          <a:bodyPr vert="horz" lIns="92473" tIns="46237" rIns="92473" bIns="46237" rtlCol="0"/>
          <a:lstStyle>
            <a:lvl1pPr algn="r">
              <a:defRPr sz="1200"/>
            </a:lvl1pPr>
          </a:lstStyle>
          <a:p>
            <a:fld id="{038D6E20-BFEA-4B00-AEFE-AFDCC24653EC}" type="datetimeFigureOut">
              <a:rPr lang="en-US" smtClean="0"/>
              <a:pPr/>
              <a:t>10/19/2016</a:t>
            </a:fld>
            <a:endParaRPr lang="en-US" dirty="0"/>
          </a:p>
        </p:txBody>
      </p:sp>
      <p:sp>
        <p:nvSpPr>
          <p:cNvPr id="4" name="Slide Image Placeholder 3"/>
          <p:cNvSpPr>
            <a:spLocks noGrp="1" noRot="1" noChangeAspect="1"/>
          </p:cNvSpPr>
          <p:nvPr>
            <p:ph type="sldImg" idx="2"/>
          </p:nvPr>
        </p:nvSpPr>
        <p:spPr>
          <a:xfrm>
            <a:off x="1185863" y="698500"/>
            <a:ext cx="4654550" cy="3490913"/>
          </a:xfrm>
          <a:prstGeom prst="rect">
            <a:avLst/>
          </a:prstGeom>
          <a:noFill/>
          <a:ln w="12700">
            <a:solidFill>
              <a:prstClr val="black"/>
            </a:solidFill>
          </a:ln>
        </p:spPr>
        <p:txBody>
          <a:bodyPr vert="horz" lIns="92473" tIns="46237" rIns="92473" bIns="46237" rtlCol="0" anchor="ctr"/>
          <a:lstStyle/>
          <a:p>
            <a:endParaRPr lang="en-US" dirty="0"/>
          </a:p>
        </p:txBody>
      </p:sp>
      <p:sp>
        <p:nvSpPr>
          <p:cNvPr id="5" name="Notes Placeholder 4"/>
          <p:cNvSpPr>
            <a:spLocks noGrp="1"/>
          </p:cNvSpPr>
          <p:nvPr>
            <p:ph type="body" sz="quarter" idx="3"/>
          </p:nvPr>
        </p:nvSpPr>
        <p:spPr>
          <a:xfrm>
            <a:off x="702628" y="4423332"/>
            <a:ext cx="5621020" cy="4190524"/>
          </a:xfrm>
          <a:prstGeom prst="rect">
            <a:avLst/>
          </a:prstGeom>
        </p:spPr>
        <p:txBody>
          <a:bodyPr vert="horz" lIns="92473" tIns="46237" rIns="92473" bIns="4623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5046"/>
            <a:ext cx="3044719" cy="465614"/>
          </a:xfrm>
          <a:prstGeom prst="rect">
            <a:avLst/>
          </a:prstGeom>
        </p:spPr>
        <p:txBody>
          <a:bodyPr vert="horz" lIns="92473" tIns="46237" rIns="92473" bIns="4623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9930" y="8845046"/>
            <a:ext cx="3044719" cy="465614"/>
          </a:xfrm>
          <a:prstGeom prst="rect">
            <a:avLst/>
          </a:prstGeom>
        </p:spPr>
        <p:txBody>
          <a:bodyPr vert="horz" lIns="92473" tIns="46237" rIns="92473" bIns="46237" rtlCol="0" anchor="b"/>
          <a:lstStyle>
            <a:lvl1pPr algn="r">
              <a:defRPr sz="1200"/>
            </a:lvl1pPr>
          </a:lstStyle>
          <a:p>
            <a:fld id="{F5E7DEF7-4706-4235-85BE-CFD0C9DEABF8}" type="slidenum">
              <a:rPr lang="en-US" smtClean="0"/>
              <a:pPr/>
              <a:t>‹#›</a:t>
            </a:fld>
            <a:endParaRPr lang="en-US" dirty="0"/>
          </a:p>
        </p:txBody>
      </p:sp>
    </p:spTree>
    <p:extLst>
      <p:ext uri="{BB962C8B-B14F-4D97-AF65-F5344CB8AC3E}">
        <p14:creationId xmlns:p14="http://schemas.microsoft.com/office/powerpoint/2010/main" val="2136424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latin typeface="Verdana" panose="020B0604030504040204" pitchFamily="34" charset="0"/>
                <a:ea typeface="Verdana" panose="020B0604030504040204" pitchFamily="34" charset="0"/>
                <a:cs typeface="Verdana" panose="020B0604030504040204" pitchFamily="34" charset="0"/>
              </a:rPr>
              <a:t>Hello,</a:t>
            </a:r>
            <a:r>
              <a:rPr lang="en-US" b="0" i="0" baseline="0" dirty="0" smtClean="0">
                <a:latin typeface="Verdana" panose="020B0604030504040204" pitchFamily="34" charset="0"/>
                <a:ea typeface="Verdana" panose="020B0604030504040204" pitchFamily="34" charset="0"/>
                <a:cs typeface="Verdana" panose="020B0604030504040204" pitchFamily="34" charset="0"/>
              </a:rPr>
              <a:t> My name is________________.    I am going to walk you through the Steps to Successful Recruiting.   </a:t>
            </a:r>
          </a:p>
          <a:p>
            <a:endParaRPr lang="en-US" b="0" i="0" baseline="0" dirty="0" smtClean="0">
              <a:latin typeface="Verdana" panose="020B0604030504040204" pitchFamily="34" charset="0"/>
              <a:ea typeface="Verdana" panose="020B0604030504040204" pitchFamily="34" charset="0"/>
              <a:cs typeface="Verdana" panose="020B0604030504040204" pitchFamily="34" charset="0"/>
            </a:endParaRPr>
          </a:p>
          <a:p>
            <a:r>
              <a:rPr lang="en-US" b="0" i="0" baseline="0" dirty="0" smtClean="0">
                <a:latin typeface="Verdana" panose="020B0604030504040204" pitchFamily="34" charset="0"/>
                <a:ea typeface="Verdana" panose="020B0604030504040204" pitchFamily="34" charset="0"/>
                <a:cs typeface="Verdana" panose="020B0604030504040204" pitchFamily="34" charset="0"/>
              </a:rPr>
              <a:t>Recruiting for new members or new clubs is crucial to Zonta’s future. In Zonta, we empower women through service and advocacy while we develop ourselves.</a:t>
            </a:r>
          </a:p>
          <a:p>
            <a:endParaRPr lang="en-US" b="0" i="0" baseline="0" dirty="0" smtClean="0">
              <a:latin typeface="Verdana" panose="020B0604030504040204" pitchFamily="34" charset="0"/>
              <a:ea typeface="Verdana" panose="020B0604030504040204" pitchFamily="34" charset="0"/>
              <a:cs typeface="Verdana" panose="020B0604030504040204" pitchFamily="34" charset="0"/>
            </a:endParaRPr>
          </a:p>
          <a:p>
            <a:r>
              <a:rPr lang="en-US" b="0" i="0" baseline="0" dirty="0" smtClean="0">
                <a:latin typeface="Verdana" panose="020B0604030504040204" pitchFamily="34" charset="0"/>
                <a:ea typeface="Verdana" panose="020B0604030504040204" pitchFamily="34" charset="0"/>
                <a:cs typeface="Verdana" panose="020B0604030504040204" pitchFamily="34" charset="0"/>
              </a:rPr>
              <a:t>Let’s take a look at the steps.</a:t>
            </a:r>
          </a:p>
          <a:p>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F5E7DEF7-4706-4235-85BE-CFD0C9DEABF8}" type="slidenum">
              <a:rPr lang="en-US" smtClean="0"/>
              <a:pPr/>
              <a:t>1</a:t>
            </a:fld>
            <a:endParaRPr lang="en-US" dirty="0"/>
          </a:p>
        </p:txBody>
      </p:sp>
    </p:spTree>
    <p:extLst>
      <p:ext uri="{BB962C8B-B14F-4D97-AF65-F5344CB8AC3E}">
        <p14:creationId xmlns:p14="http://schemas.microsoft.com/office/powerpoint/2010/main" val="408388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733">
              <a:defRPr/>
            </a:pPr>
            <a:r>
              <a:rPr lang="en-US" b="1" i="0" u="none" baseline="0" dirty="0" smtClean="0">
                <a:latin typeface="Verdana" panose="020B0604030504040204" pitchFamily="34" charset="0"/>
                <a:ea typeface="Verdana" panose="020B0604030504040204" pitchFamily="34" charset="0"/>
                <a:cs typeface="Verdana" panose="020B0604030504040204" pitchFamily="34" charset="0"/>
              </a:rPr>
              <a:t>First, join together!</a:t>
            </a:r>
          </a:p>
          <a:p>
            <a:pPr defTabSz="924733">
              <a:defRPr/>
            </a:pPr>
            <a:endParaRPr lang="en-US" b="1" i="1" u="sng" baseline="0" dirty="0" smtClean="0">
              <a:latin typeface="Verdana" panose="020B0604030504040204" pitchFamily="34" charset="0"/>
              <a:ea typeface="Verdana" panose="020B0604030504040204" pitchFamily="34" charset="0"/>
              <a:cs typeface="Verdana" panose="020B0604030504040204" pitchFamily="34" charset="0"/>
            </a:endParaRPr>
          </a:p>
          <a:p>
            <a:pPr defTabSz="924733">
              <a:defRPr/>
            </a:pPr>
            <a:r>
              <a:rPr lang="en-US" b="1" i="1" u="sng" baseline="0" dirty="0" smtClean="0">
                <a:latin typeface="Verdana" panose="020B0604030504040204" pitchFamily="34" charset="0"/>
                <a:ea typeface="Verdana" panose="020B0604030504040204" pitchFamily="34" charset="0"/>
                <a:cs typeface="Verdana" panose="020B0604030504040204" pitchFamily="34" charset="0"/>
              </a:rPr>
              <a:t>Gain mentorship and support </a:t>
            </a:r>
            <a:r>
              <a:rPr lang="en-US" b="1" i="1" u="none" baseline="0" dirty="0" smtClean="0">
                <a:latin typeface="Verdana" panose="020B0604030504040204" pitchFamily="34" charset="0"/>
                <a:ea typeface="Verdana" panose="020B0604030504040204" pitchFamily="34" charset="0"/>
                <a:cs typeface="Verdana" panose="020B0604030504040204" pitchFamily="34" charset="0"/>
              </a:rPr>
              <a:t> </a:t>
            </a:r>
            <a:r>
              <a:rPr lang="en-US" b="0" i="0" u="none" baseline="0" dirty="0" smtClean="0">
                <a:latin typeface="Verdana" panose="020B0604030504040204" pitchFamily="34" charset="0"/>
                <a:ea typeface="Verdana" panose="020B0604030504040204" pitchFamily="34" charset="0"/>
                <a:cs typeface="Verdana" panose="020B0604030504040204" pitchFamily="34" charset="0"/>
              </a:rPr>
              <a:t>I</a:t>
            </a:r>
            <a:r>
              <a:rPr lang="en-US" b="0" i="0" baseline="0" dirty="0" smtClean="0">
                <a:latin typeface="Verdana" panose="020B0604030504040204" pitchFamily="34" charset="0"/>
                <a:ea typeface="Verdana" panose="020B0604030504040204" pitchFamily="34" charset="0"/>
                <a:cs typeface="Verdana" panose="020B0604030504040204" pitchFamily="34" charset="0"/>
              </a:rPr>
              <a:t>f you </a:t>
            </a:r>
            <a:r>
              <a:rPr lang="en-US" i="0" baseline="0" dirty="0" smtClean="0">
                <a:latin typeface="Verdana" panose="020B0604030504040204" pitchFamily="34" charset="0"/>
                <a:ea typeface="Verdana" panose="020B0604030504040204" pitchFamily="34" charset="0"/>
                <a:cs typeface="Verdana" panose="020B0604030504040204" pitchFamily="34" charset="0"/>
              </a:rPr>
              <a:t>do not have commitment at some level from everyone in your club, it will limit your success. If you have some members that do not want your club to grow, the club will not engage visitors or prospective new members. Supporting new members is critical to the new member’s overall experience. </a:t>
            </a:r>
          </a:p>
          <a:p>
            <a:endParaRPr lang="en-US" b="1" i="0" u="sng" dirty="0" smtClean="0">
              <a:latin typeface="Verdana" panose="020B0604030504040204" pitchFamily="34" charset="0"/>
              <a:ea typeface="Verdana" panose="020B0604030504040204" pitchFamily="34" charset="0"/>
              <a:cs typeface="Verdana" panose="020B0604030504040204" pitchFamily="34" charset="0"/>
            </a:endParaRPr>
          </a:p>
          <a:p>
            <a:r>
              <a:rPr lang="en-US" b="1" i="1" u="sng" dirty="0" smtClean="0">
                <a:latin typeface="Verdana" panose="020B0604030504040204" pitchFamily="34" charset="0"/>
                <a:ea typeface="Verdana" panose="020B0604030504040204" pitchFamily="34" charset="0"/>
                <a:cs typeface="Verdana" panose="020B0604030504040204" pitchFamily="34" charset="0"/>
              </a:rPr>
              <a:t>Enlist  a committee  </a:t>
            </a:r>
            <a:r>
              <a:rPr lang="en-US" i="0" dirty="0" smtClean="0">
                <a:latin typeface="Verdana" panose="020B0604030504040204" pitchFamily="34" charset="0"/>
                <a:ea typeface="Verdana" panose="020B0604030504040204" pitchFamily="34" charset="0"/>
                <a:cs typeface="Verdana" panose="020B0604030504040204" pitchFamily="34" charset="0"/>
              </a:rPr>
              <a:t>Many clubs have the president-elect</a:t>
            </a:r>
            <a:r>
              <a:rPr lang="en-US" i="0" baseline="0" dirty="0" smtClean="0">
                <a:latin typeface="Verdana" panose="020B0604030504040204" pitchFamily="34" charset="0"/>
                <a:ea typeface="Verdana" panose="020B0604030504040204" pitchFamily="34" charset="0"/>
                <a:cs typeface="Verdana" panose="020B0604030504040204" pitchFamily="34" charset="0"/>
              </a:rPr>
              <a:t> or vice president to chair the membership committee, or have them as the board liaison to the committee, if they have a larger club.  </a:t>
            </a:r>
            <a:endParaRPr lang="en-US" i="0" dirty="0" smtClean="0">
              <a:latin typeface="Verdana" panose="020B0604030504040204" pitchFamily="34" charset="0"/>
              <a:ea typeface="Verdana" panose="020B0604030504040204" pitchFamily="34" charset="0"/>
              <a:cs typeface="Verdana" panose="020B0604030504040204" pitchFamily="34" charset="0"/>
            </a:endParaRPr>
          </a:p>
          <a:p>
            <a:endParaRPr lang="en-US" b="1" i="0" u="sng" dirty="0" smtClean="0">
              <a:latin typeface="Verdana" panose="020B0604030504040204" pitchFamily="34" charset="0"/>
              <a:ea typeface="Verdana" panose="020B0604030504040204" pitchFamily="34" charset="0"/>
              <a:cs typeface="Verdana" panose="020B0604030504040204" pitchFamily="34" charset="0"/>
            </a:endParaRPr>
          </a:p>
          <a:p>
            <a:endParaRPr lang="en-US" b="0" i="0" u="none" baseline="0" dirty="0" smtClean="0">
              <a:latin typeface="Verdana" panose="020B0604030504040204" pitchFamily="34" charset="0"/>
              <a:ea typeface="Verdana" panose="020B0604030504040204" pitchFamily="34" charset="0"/>
              <a:cs typeface="Verdana" panose="020B0604030504040204" pitchFamily="34" charset="0"/>
            </a:endParaRPr>
          </a:p>
          <a:p>
            <a:r>
              <a:rPr lang="en-US" b="1" i="0" u="none" baseline="0" dirty="0" smtClean="0">
                <a:latin typeface="Verdana" panose="020B0604030504040204" pitchFamily="34" charset="0"/>
                <a:ea typeface="Verdana" panose="020B0604030504040204" pitchFamily="34" charset="0"/>
                <a:cs typeface="Verdana" panose="020B0604030504040204" pitchFamily="34" charset="0"/>
              </a:rPr>
              <a:t>Next, visualize your recruitment strategy!</a:t>
            </a:r>
          </a:p>
          <a:p>
            <a:endParaRPr lang="en-US" b="1" i="0" u="sng" baseline="0" dirty="0" smtClean="0">
              <a:latin typeface="Verdana" panose="020B0604030504040204" pitchFamily="34" charset="0"/>
              <a:ea typeface="Verdana" panose="020B0604030504040204" pitchFamily="34" charset="0"/>
              <a:cs typeface="Verdana" panose="020B0604030504040204" pitchFamily="34" charset="0"/>
            </a:endParaRPr>
          </a:p>
          <a:p>
            <a:r>
              <a:rPr lang="en-US" b="1" i="1" u="sng" dirty="0" smtClean="0">
                <a:latin typeface="Verdana" panose="020B0604030504040204" pitchFamily="34" charset="0"/>
                <a:ea typeface="Verdana" panose="020B0604030504040204" pitchFamily="34" charset="0"/>
                <a:cs typeface="Verdana" panose="020B0604030504040204" pitchFamily="34" charset="0"/>
              </a:rPr>
              <a:t>Start a plan:</a:t>
            </a:r>
            <a:r>
              <a:rPr lang="en-US" b="1" i="1" u="none" dirty="0" smtClean="0">
                <a:latin typeface="Verdana" panose="020B0604030504040204" pitchFamily="34" charset="0"/>
                <a:ea typeface="Verdana" panose="020B0604030504040204" pitchFamily="34" charset="0"/>
                <a:cs typeface="Verdana" panose="020B0604030504040204" pitchFamily="34" charset="0"/>
              </a:rPr>
              <a:t> </a:t>
            </a:r>
            <a:r>
              <a:rPr lang="en-US" b="1" i="0" u="none" dirty="0" smtClean="0">
                <a:latin typeface="Verdana" panose="020B0604030504040204" pitchFamily="34" charset="0"/>
                <a:ea typeface="Verdana" panose="020B0604030504040204" pitchFamily="34" charset="0"/>
                <a:cs typeface="Verdana" panose="020B0604030504040204" pitchFamily="34" charset="0"/>
              </a:rPr>
              <a:t> </a:t>
            </a:r>
            <a:r>
              <a:rPr lang="en-US" b="0" i="0" u="none" dirty="0" smtClean="0">
                <a:latin typeface="Verdana" panose="020B0604030504040204" pitchFamily="34" charset="0"/>
                <a:ea typeface="Verdana" panose="020B0604030504040204" pitchFamily="34" charset="0"/>
                <a:cs typeface="Verdana" panose="020B0604030504040204" pitchFamily="34" charset="0"/>
              </a:rPr>
              <a:t>D</a:t>
            </a:r>
            <a:r>
              <a:rPr lang="en-US" i="0" u="none" dirty="0" smtClean="0">
                <a:latin typeface="Verdana" panose="020B0604030504040204" pitchFamily="34" charset="0"/>
                <a:ea typeface="Verdana" panose="020B0604030504040204" pitchFamily="34" charset="0"/>
                <a:cs typeface="Verdana" panose="020B0604030504040204" pitchFamily="34" charset="0"/>
              </a:rPr>
              <a:t>ecide</a:t>
            </a:r>
            <a:r>
              <a:rPr lang="en-US" i="0" dirty="0" smtClean="0">
                <a:latin typeface="Verdana" panose="020B0604030504040204" pitchFamily="34" charset="0"/>
                <a:ea typeface="Verdana" panose="020B0604030504040204" pitchFamily="34" charset="0"/>
                <a:cs typeface="Verdana" panose="020B0604030504040204" pitchFamily="34" charset="0"/>
              </a:rPr>
              <a:t> who and how you</a:t>
            </a:r>
            <a:r>
              <a:rPr lang="en-US" i="0" baseline="0" dirty="0" smtClean="0">
                <a:latin typeface="Verdana" panose="020B0604030504040204" pitchFamily="34" charset="0"/>
                <a:ea typeface="Verdana" panose="020B0604030504040204" pitchFamily="34" charset="0"/>
                <a:cs typeface="Verdana" panose="020B0604030504040204" pitchFamily="34" charset="0"/>
              </a:rPr>
              <a:t> are going to recruit. </a:t>
            </a:r>
          </a:p>
          <a:p>
            <a:endParaRPr lang="en-US" i="0" dirty="0" smtClean="0">
              <a:latin typeface="Verdana" panose="020B0604030504040204" pitchFamily="34" charset="0"/>
              <a:ea typeface="Verdana" panose="020B0604030504040204" pitchFamily="34" charset="0"/>
              <a:cs typeface="Verdana" panose="020B0604030504040204" pitchFamily="34" charset="0"/>
            </a:endParaRPr>
          </a:p>
          <a:p>
            <a:r>
              <a:rPr lang="en-US" b="1" i="1" u="sng" dirty="0" smtClean="0">
                <a:latin typeface="Verdana" panose="020B0604030504040204" pitchFamily="34" charset="0"/>
                <a:ea typeface="Verdana" panose="020B0604030504040204" pitchFamily="34" charset="0"/>
                <a:cs typeface="Verdana" panose="020B0604030504040204" pitchFamily="34" charset="0"/>
              </a:rPr>
              <a:t>Set a goal :</a:t>
            </a:r>
            <a:r>
              <a:rPr lang="en-US" i="0" dirty="0" smtClean="0">
                <a:latin typeface="Verdana" panose="020B0604030504040204" pitchFamily="34" charset="0"/>
                <a:ea typeface="Verdana" panose="020B0604030504040204" pitchFamily="34" charset="0"/>
                <a:cs typeface="Verdana" panose="020B0604030504040204" pitchFamily="34" charset="0"/>
              </a:rPr>
              <a:t> How many members do you want to bring in over the next six months</a:t>
            </a:r>
            <a:r>
              <a:rPr lang="en-US" i="0" baseline="0" dirty="0" smtClean="0">
                <a:latin typeface="Verdana" panose="020B0604030504040204" pitchFamily="34" charset="0"/>
                <a:ea typeface="Verdana" panose="020B0604030504040204" pitchFamily="34" charset="0"/>
                <a:cs typeface="Verdana" panose="020B0604030504040204" pitchFamily="34" charset="0"/>
              </a:rPr>
              <a:t> to </a:t>
            </a:r>
            <a:r>
              <a:rPr lang="en-US" i="0" dirty="0" smtClean="0">
                <a:latin typeface="Verdana" panose="020B0604030504040204" pitchFamily="34" charset="0"/>
                <a:ea typeface="Verdana" panose="020B0604030504040204" pitchFamily="34" charset="0"/>
                <a:cs typeface="Verdana" panose="020B0604030504040204" pitchFamily="34" charset="0"/>
              </a:rPr>
              <a:t>1 year</a:t>
            </a:r>
            <a:r>
              <a:rPr lang="en-US" i="0" baseline="0" dirty="0" smtClean="0">
                <a:latin typeface="Verdana" panose="020B0604030504040204" pitchFamily="34" charset="0"/>
                <a:ea typeface="Verdana" panose="020B0604030504040204" pitchFamily="34" charset="0"/>
                <a:cs typeface="Verdana" panose="020B0604030504040204" pitchFamily="34" charset="0"/>
              </a:rPr>
              <a:t> into the next biennium? </a:t>
            </a:r>
          </a:p>
          <a:p>
            <a:endParaRPr lang="en-US" i="0" baseline="0" dirty="0" smtClean="0">
              <a:latin typeface="Verdana" panose="020B0604030504040204" pitchFamily="34" charset="0"/>
              <a:ea typeface="Verdana" panose="020B0604030504040204" pitchFamily="34" charset="0"/>
              <a:cs typeface="Verdana" panose="020B0604030504040204" pitchFamily="34" charset="0"/>
            </a:endParaRPr>
          </a:p>
          <a:p>
            <a:r>
              <a:rPr lang="en-US" i="0" baseline="0" dirty="0" smtClean="0">
                <a:latin typeface="Verdana" panose="020B0604030504040204" pitchFamily="34" charset="0"/>
                <a:ea typeface="Verdana" panose="020B0604030504040204" pitchFamily="34" charset="0"/>
                <a:cs typeface="Verdana" panose="020B0604030504040204" pitchFamily="34" charset="0"/>
              </a:rPr>
              <a:t>Using a database, set a goal on how many names should be on it. Qualifying the names is important. You need to make sure that the names in your database reflect the desire to join and align with the goals and mission of Zonta.  “Candidates must be willing to actively support and implement the objects of Zonta International.” </a:t>
            </a:r>
          </a:p>
          <a:p>
            <a:endParaRPr lang="en-US" b="1" i="0" u="sng" dirty="0" smtClean="0">
              <a:latin typeface="Verdana" panose="020B0604030504040204" pitchFamily="34" charset="0"/>
              <a:ea typeface="Verdana" panose="020B0604030504040204" pitchFamily="34" charset="0"/>
              <a:cs typeface="Verdana" panose="020B0604030504040204" pitchFamily="34" charset="0"/>
            </a:endParaRPr>
          </a:p>
          <a:p>
            <a:r>
              <a:rPr lang="en-US" b="1" i="1" u="sng" dirty="0" smtClean="0">
                <a:latin typeface="Verdana" panose="020B0604030504040204" pitchFamily="34" charset="0"/>
                <a:ea typeface="Verdana" panose="020B0604030504040204" pitchFamily="34" charset="0"/>
                <a:cs typeface="Verdana" panose="020B0604030504040204" pitchFamily="34" charset="0"/>
              </a:rPr>
              <a:t>Work your plan and follow up  </a:t>
            </a:r>
            <a:r>
              <a:rPr lang="en-US" b="0" i="0" u="none" dirty="0" smtClean="0">
                <a:latin typeface="Verdana" panose="020B0604030504040204" pitchFamily="34" charset="0"/>
                <a:ea typeface="Verdana" panose="020B0604030504040204" pitchFamily="34" charset="0"/>
                <a:cs typeface="Verdana" panose="020B0604030504040204" pitchFamily="34" charset="0"/>
              </a:rPr>
              <a:t>Us</a:t>
            </a:r>
            <a:r>
              <a:rPr lang="en-US" i="0" dirty="0" smtClean="0">
                <a:latin typeface="Verdana" panose="020B0604030504040204" pitchFamily="34" charset="0"/>
                <a:ea typeface="Verdana" panose="020B0604030504040204" pitchFamily="34" charset="0"/>
                <a:cs typeface="Verdana" panose="020B0604030504040204" pitchFamily="34" charset="0"/>
              </a:rPr>
              <a:t>e your</a:t>
            </a:r>
            <a:r>
              <a:rPr lang="en-US" i="0" baseline="0" dirty="0" smtClean="0">
                <a:latin typeface="Verdana" panose="020B0604030504040204" pitchFamily="34" charset="0"/>
                <a:ea typeface="Verdana" panose="020B0604030504040204" pitchFamily="34" charset="0"/>
                <a:cs typeface="Verdana" panose="020B0604030504040204" pitchFamily="34" charset="0"/>
              </a:rPr>
              <a:t> </a:t>
            </a:r>
            <a:r>
              <a:rPr lang="en-US" i="0" dirty="0" smtClean="0">
                <a:latin typeface="Verdana" panose="020B0604030504040204" pitchFamily="34" charset="0"/>
                <a:ea typeface="Verdana" panose="020B0604030504040204" pitchFamily="34" charset="0"/>
                <a:cs typeface="Verdana" panose="020B0604030504040204" pitchFamily="34" charset="0"/>
              </a:rPr>
              <a:t>database and make</a:t>
            </a:r>
            <a:r>
              <a:rPr lang="en-US" i="0" baseline="0" dirty="0" smtClean="0">
                <a:latin typeface="Verdana" panose="020B0604030504040204" pitchFamily="34" charset="0"/>
                <a:ea typeface="Verdana" panose="020B0604030504040204" pitchFamily="34" charset="0"/>
                <a:cs typeface="Verdana" panose="020B0604030504040204" pitchFamily="34" charset="0"/>
              </a:rPr>
              <a:t> sure you are using touch points to reach out to perspective members at various times in the Zonta year.</a:t>
            </a:r>
          </a:p>
          <a:p>
            <a:endParaRPr lang="en-US" i="0" baseline="0" dirty="0" smtClean="0">
              <a:latin typeface="Verdana" panose="020B0604030504040204" pitchFamily="34" charset="0"/>
              <a:ea typeface="Verdana" panose="020B0604030504040204" pitchFamily="34" charset="0"/>
              <a:cs typeface="Verdana" panose="020B0604030504040204" pitchFamily="34" charset="0"/>
            </a:endParaRPr>
          </a:p>
          <a:p>
            <a:r>
              <a:rPr lang="en-US" i="0" dirty="0" smtClean="0">
                <a:latin typeface="Verdana" panose="020B0604030504040204" pitchFamily="34" charset="0"/>
                <a:ea typeface="Verdana" panose="020B0604030504040204" pitchFamily="34" charset="0"/>
                <a:cs typeface="Verdana" panose="020B0604030504040204" pitchFamily="34" charset="0"/>
              </a:rPr>
              <a:t>Send invitations no later than four weeks prior to the event and send</a:t>
            </a:r>
            <a:r>
              <a:rPr lang="en-US" i="0" baseline="0" dirty="0" smtClean="0">
                <a:latin typeface="Verdana" panose="020B0604030504040204" pitchFamily="34" charset="0"/>
                <a:ea typeface="Verdana" panose="020B0604030504040204" pitchFamily="34" charset="0"/>
                <a:cs typeface="Verdana" panose="020B0604030504040204" pitchFamily="34" charset="0"/>
              </a:rPr>
              <a:t> a </a:t>
            </a:r>
            <a:r>
              <a:rPr lang="en-US" i="0" dirty="0" smtClean="0">
                <a:latin typeface="Verdana" panose="020B0604030504040204" pitchFamily="34" charset="0"/>
                <a:ea typeface="Verdana" panose="020B0604030504040204" pitchFamily="34" charset="0"/>
                <a:cs typeface="Verdana" panose="020B0604030504040204" pitchFamily="34" charset="0"/>
              </a:rPr>
              <a:t>reminder two weeks prior to the event. Give each prospective member some information to take home.</a:t>
            </a:r>
          </a:p>
          <a:p>
            <a:endParaRPr lang="en-US" i="0" dirty="0" smtClean="0">
              <a:latin typeface="Verdana" panose="020B0604030504040204" pitchFamily="34" charset="0"/>
              <a:ea typeface="Verdana" panose="020B0604030504040204" pitchFamily="34" charset="0"/>
              <a:cs typeface="Verdana" panose="020B0604030504040204" pitchFamily="34" charset="0"/>
            </a:endParaRPr>
          </a:p>
          <a:p>
            <a:r>
              <a:rPr lang="en-US" i="0" dirty="0" smtClean="0">
                <a:latin typeface="Verdana" panose="020B0604030504040204" pitchFamily="34" charset="0"/>
                <a:ea typeface="Verdana" panose="020B0604030504040204" pitchFamily="34" charset="0"/>
                <a:cs typeface="Verdana" panose="020B0604030504040204" pitchFamily="34" charset="0"/>
              </a:rPr>
              <a:t>Follow up by contacting each prospective member two weeks after the recruitment event to confirm their interest in joining.</a:t>
            </a:r>
          </a:p>
          <a:p>
            <a:endParaRPr lang="en-US" i="0" dirty="0" smtClean="0">
              <a:latin typeface="Verdana" panose="020B0604030504040204" pitchFamily="34" charset="0"/>
              <a:ea typeface="Verdana" panose="020B0604030504040204" pitchFamily="34" charset="0"/>
              <a:cs typeface="Verdana" panose="020B0604030504040204" pitchFamily="34" charset="0"/>
            </a:endParaRPr>
          </a:p>
          <a:p>
            <a:endParaRPr lang="en-US" i="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F5E7DEF7-4706-4235-85BE-CFD0C9DEABF8}" type="slidenum">
              <a:rPr lang="en-US" smtClean="0"/>
              <a:pPr/>
              <a:t>2</a:t>
            </a:fld>
            <a:endParaRPr lang="en-US" dirty="0"/>
          </a:p>
        </p:txBody>
      </p:sp>
    </p:spTree>
    <p:extLst>
      <p:ext uri="{BB962C8B-B14F-4D97-AF65-F5344CB8AC3E}">
        <p14:creationId xmlns:p14="http://schemas.microsoft.com/office/powerpoint/2010/main" val="2291568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733">
              <a:defRPr/>
            </a:pPr>
            <a:r>
              <a:rPr lang="en-US" baseline="0" dirty="0" smtClean="0"/>
              <a:t>How do you grow a club? First ask the following questions.</a:t>
            </a:r>
          </a:p>
          <a:p>
            <a:pPr defTabSz="924733">
              <a:defRPr/>
            </a:pPr>
            <a:endParaRPr lang="en-US" baseline="0" dirty="0" smtClean="0"/>
          </a:p>
          <a:p>
            <a:r>
              <a:rPr lang="en-US" b="1" i="1" u="sng" dirty="0" smtClean="0">
                <a:latin typeface="Verdana" panose="020B0604030504040204" pitchFamily="34" charset="0"/>
                <a:ea typeface="Verdana" panose="020B0604030504040204" pitchFamily="34" charset="0"/>
                <a:cs typeface="Verdana" panose="020B0604030504040204" pitchFamily="34" charset="0"/>
              </a:rPr>
              <a:t>WHY are we looking for new members</a:t>
            </a:r>
            <a:r>
              <a:rPr lang="en-US" b="0" i="0" u="none" dirty="0" smtClean="0">
                <a:latin typeface="Verdana" panose="020B0604030504040204" pitchFamily="34" charset="0"/>
                <a:ea typeface="Verdana" panose="020B0604030504040204" pitchFamily="34" charset="0"/>
                <a:cs typeface="Verdana" panose="020B0604030504040204" pitchFamily="34" charset="0"/>
              </a:rPr>
              <a:t> ? To ensure that our clubs grow</a:t>
            </a:r>
            <a:r>
              <a:rPr lang="en-US" b="0" i="0" u="none" baseline="0" dirty="0" smtClean="0">
                <a:latin typeface="Verdana" panose="020B0604030504040204" pitchFamily="34" charset="0"/>
                <a:ea typeface="Verdana" panose="020B0604030504040204" pitchFamily="34" charset="0"/>
                <a:cs typeface="Verdana" panose="020B0604030504040204" pitchFamily="34" charset="0"/>
              </a:rPr>
              <a:t> and prosper, have ongoing planning and learn new ways to develop new friendships. We are also always e</a:t>
            </a:r>
            <a:r>
              <a:rPr lang="en-US" dirty="0" smtClean="0">
                <a:latin typeface="Verdana" panose="020B0604030504040204" pitchFamily="34" charset="0"/>
                <a:ea typeface="Verdana" panose="020B0604030504040204" pitchFamily="34" charset="0"/>
                <a:cs typeface="Verdana" panose="020B0604030504040204" pitchFamily="34" charset="0"/>
              </a:rPr>
              <a:t>ngaging new members and </a:t>
            </a:r>
            <a:r>
              <a:rPr lang="en-US" baseline="0" dirty="0" smtClean="0">
                <a:latin typeface="Verdana" panose="020B0604030504040204" pitchFamily="34" charset="0"/>
                <a:ea typeface="Verdana" panose="020B0604030504040204" pitchFamily="34" charset="0"/>
                <a:cs typeface="Verdana" panose="020B0604030504040204" pitchFamily="34" charset="0"/>
              </a:rPr>
              <a:t>starting new clubs.</a:t>
            </a:r>
          </a:p>
          <a:p>
            <a:endParaRPr lang="en-US" dirty="0" smtClean="0">
              <a:latin typeface="Verdana" panose="020B0604030504040204" pitchFamily="34" charset="0"/>
              <a:ea typeface="Verdana" panose="020B0604030504040204" pitchFamily="34" charset="0"/>
              <a:cs typeface="Verdana" panose="020B0604030504040204" pitchFamily="34" charset="0"/>
            </a:endParaRPr>
          </a:p>
          <a:p>
            <a:pPr defTabSz="924733">
              <a:defRPr/>
            </a:pPr>
            <a:r>
              <a:rPr lang="en-US" b="1" i="1" u="sng" baseline="0" dirty="0" smtClean="0">
                <a:latin typeface="Verdana" panose="020B0604030504040204" pitchFamily="34" charset="0"/>
                <a:ea typeface="Verdana" panose="020B0604030504040204" pitchFamily="34" charset="0"/>
                <a:cs typeface="Verdana" panose="020B0604030504040204" pitchFamily="34" charset="0"/>
              </a:rPr>
              <a:t>WHO are we looking for ?</a:t>
            </a:r>
            <a:r>
              <a:rPr lang="en-US" b="0" i="0" u="none" baseline="0" dirty="0" smtClean="0">
                <a:latin typeface="Verdana" panose="020B0604030504040204" pitchFamily="34" charset="0"/>
                <a:ea typeface="Verdana" panose="020B0604030504040204" pitchFamily="34" charset="0"/>
                <a:cs typeface="Verdana" panose="020B0604030504040204" pitchFamily="34" charset="0"/>
              </a:rPr>
              <a:t>  Members who have </a:t>
            </a:r>
            <a:r>
              <a:rPr lang="en-US" baseline="0" dirty="0" smtClean="0">
                <a:latin typeface="Verdana" panose="020B0604030504040204" pitchFamily="34" charset="0"/>
                <a:ea typeface="Verdana" panose="020B0604030504040204" pitchFamily="34" charset="0"/>
                <a:cs typeface="Verdana" panose="020B0604030504040204" pitchFamily="34" charset="0"/>
              </a:rPr>
              <a:t>a specific skill or talent or hold specific careers. We are looking for members of our community who have the time to invest in our mission, and share our enthusiasm and passion. Remember your club needs members who will want to be involved and engaged, will be passionate about your club goals and the ideals of Zonta International, and of course will be willing to engage in fundraising, service and advocacy activities.   </a:t>
            </a:r>
          </a:p>
          <a:p>
            <a:endParaRPr lang="en-US" baseline="0" dirty="0" smtClean="0">
              <a:latin typeface="Verdana" panose="020B0604030504040204" pitchFamily="34" charset="0"/>
              <a:ea typeface="Verdana" panose="020B0604030504040204" pitchFamily="34" charset="0"/>
              <a:cs typeface="Verdana" panose="020B0604030504040204" pitchFamily="34" charset="0"/>
            </a:endParaRPr>
          </a:p>
          <a:p>
            <a:pPr defTabSz="924733">
              <a:defRPr/>
            </a:pPr>
            <a:r>
              <a:rPr lang="en-US" b="1" i="1" u="sng" baseline="0" dirty="0" smtClean="0">
                <a:latin typeface="Verdana" panose="020B0604030504040204" pitchFamily="34" charset="0"/>
                <a:ea typeface="Verdana" panose="020B0604030504040204" pitchFamily="34" charset="0"/>
                <a:cs typeface="Verdana" panose="020B0604030504040204" pitchFamily="34" charset="0"/>
              </a:rPr>
              <a:t>WHERE are we going to find them?  </a:t>
            </a:r>
            <a:r>
              <a:rPr lang="en-US" baseline="0" dirty="0" smtClean="0">
                <a:latin typeface="Verdana" panose="020B0604030504040204" pitchFamily="34" charset="0"/>
                <a:ea typeface="Verdana" panose="020B0604030504040204" pitchFamily="34" charset="0"/>
                <a:cs typeface="Verdana" panose="020B0604030504040204" pitchFamily="34" charset="0"/>
              </a:rPr>
              <a:t>In our community, at our social events, fundraising events, and service and advocacy projects. </a:t>
            </a:r>
            <a:r>
              <a:rPr lang="en-US" dirty="0" smtClean="0">
                <a:latin typeface="Verdana" panose="020B0604030504040204" pitchFamily="34" charset="0"/>
                <a:ea typeface="Verdana" panose="020B0604030504040204" pitchFamily="34" charset="0"/>
                <a:cs typeface="Verdana" panose="020B0604030504040204" pitchFamily="34" charset="0"/>
              </a:rPr>
              <a:t>Participants</a:t>
            </a:r>
            <a:r>
              <a:rPr lang="en-US" baseline="0" dirty="0" smtClean="0">
                <a:latin typeface="Verdana" panose="020B0604030504040204" pitchFamily="34" charset="0"/>
                <a:ea typeface="Verdana" panose="020B0604030504040204" pitchFamily="34" charset="0"/>
                <a:cs typeface="Verdana" panose="020B0604030504040204" pitchFamily="34" charset="0"/>
              </a:rPr>
              <a:t> in your events have already been sold on investing time to attend and participate.</a:t>
            </a:r>
          </a:p>
          <a:p>
            <a:pPr defTabSz="924733">
              <a:defRPr/>
            </a:pPr>
            <a:endParaRPr lang="en-US" baseline="0" dirty="0" smtClean="0">
              <a:latin typeface="Verdana" panose="020B0604030504040204" pitchFamily="34" charset="0"/>
              <a:ea typeface="Verdana" panose="020B0604030504040204" pitchFamily="34" charset="0"/>
              <a:cs typeface="Verdana" panose="020B0604030504040204" pitchFamily="34" charset="0"/>
            </a:endParaRPr>
          </a:p>
          <a:p>
            <a:r>
              <a:rPr lang="en-US" b="1" dirty="0" smtClean="0">
                <a:latin typeface="Verdana" panose="020B0604030504040204" pitchFamily="34" charset="0"/>
                <a:ea typeface="Verdana" panose="020B0604030504040204" pitchFamily="34" charset="0"/>
                <a:cs typeface="Verdana" panose="020B0604030504040204" pitchFamily="34" charset="0"/>
              </a:rPr>
              <a:t>You can find POTENTIAL MEMBERS in our</a:t>
            </a:r>
            <a:r>
              <a:rPr lang="en-US" b="1" baseline="0" dirty="0" smtClean="0">
                <a:latin typeface="Verdana" panose="020B0604030504040204" pitchFamily="34" charset="0"/>
                <a:ea typeface="Verdana" panose="020B0604030504040204" pitchFamily="34" charset="0"/>
                <a:cs typeface="Verdana" panose="020B0604030504040204" pitchFamily="34" charset="0"/>
              </a:rPr>
              <a:t> </a:t>
            </a:r>
            <a:r>
              <a:rPr lang="en-US" b="1" dirty="0" smtClean="0">
                <a:latin typeface="Verdana" panose="020B0604030504040204" pitchFamily="34" charset="0"/>
                <a:ea typeface="Verdana" panose="020B0604030504040204" pitchFamily="34" charset="0"/>
                <a:cs typeface="Verdana" panose="020B0604030504040204" pitchFamily="34" charset="0"/>
              </a:rPr>
              <a:t>PERSONAL NETWORKS</a:t>
            </a:r>
            <a:endParaRPr lang="en-US" dirty="0" smtClean="0">
              <a:latin typeface="Verdana" panose="020B0604030504040204" pitchFamily="34" charset="0"/>
              <a:ea typeface="Verdana" panose="020B0604030504040204" pitchFamily="34" charset="0"/>
              <a:cs typeface="Verdana" panose="020B0604030504040204" pitchFamily="34" charset="0"/>
            </a:endParaRPr>
          </a:p>
          <a:p>
            <a:r>
              <a:rPr lang="en-US" dirty="0" smtClean="0">
                <a:latin typeface="Verdana" panose="020B0604030504040204" pitchFamily="34" charset="0"/>
                <a:ea typeface="Verdana" panose="020B0604030504040204" pitchFamily="34" charset="0"/>
                <a:cs typeface="Verdana" panose="020B0604030504040204" pitchFamily="34" charset="0"/>
              </a:rPr>
              <a:t>It</a:t>
            </a:r>
            <a:r>
              <a:rPr lang="en-US" baseline="0" dirty="0" smtClean="0">
                <a:latin typeface="Verdana" panose="020B0604030504040204" pitchFamily="34" charset="0"/>
                <a:ea typeface="Verdana" panose="020B0604030504040204" pitchFamily="34" charset="0"/>
                <a:cs typeface="Verdana" panose="020B0604030504040204" pitchFamily="34" charset="0"/>
              </a:rPr>
              <a:t> </a:t>
            </a:r>
            <a:r>
              <a:rPr lang="en-US" dirty="0" smtClean="0">
                <a:latin typeface="Verdana" panose="020B0604030504040204" pitchFamily="34" charset="0"/>
                <a:ea typeface="Verdana" panose="020B0604030504040204" pitchFamily="34" charset="0"/>
                <a:cs typeface="Verdana" panose="020B0604030504040204" pitchFamily="34" charset="0"/>
              </a:rPr>
              <a:t>is important to utilize personal networks. This includes;</a:t>
            </a:r>
            <a:r>
              <a:rPr lang="en-US" baseline="0" dirty="0" smtClean="0">
                <a:latin typeface="Verdana" panose="020B0604030504040204" pitchFamily="34" charset="0"/>
                <a:ea typeface="Verdana" panose="020B0604030504040204" pitchFamily="34" charset="0"/>
                <a:cs typeface="Verdana" panose="020B0604030504040204" pitchFamily="34" charset="0"/>
              </a:rPr>
              <a:t> </a:t>
            </a:r>
            <a:r>
              <a:rPr lang="en-US" dirty="0" smtClean="0">
                <a:latin typeface="Verdana" panose="020B0604030504040204" pitchFamily="34" charset="0"/>
                <a:ea typeface="Verdana" panose="020B0604030504040204" pitchFamily="34" charset="0"/>
                <a:cs typeface="Verdana" panose="020B0604030504040204" pitchFamily="34" charset="0"/>
              </a:rPr>
              <a:t>friends,</a:t>
            </a:r>
            <a:r>
              <a:rPr lang="en-US" baseline="0" dirty="0" smtClean="0">
                <a:latin typeface="Verdana" panose="020B0604030504040204" pitchFamily="34" charset="0"/>
                <a:ea typeface="Verdana" panose="020B0604030504040204" pitchFamily="34" charset="0"/>
                <a:cs typeface="Verdana" panose="020B0604030504040204" pitchFamily="34" charset="0"/>
              </a:rPr>
              <a:t> </a:t>
            </a:r>
            <a:r>
              <a:rPr lang="en-US" dirty="0" smtClean="0">
                <a:latin typeface="Verdana" panose="020B0604030504040204" pitchFamily="34" charset="0"/>
                <a:ea typeface="Verdana" panose="020B0604030504040204" pitchFamily="34" charset="0"/>
                <a:cs typeface="Verdana" panose="020B0604030504040204" pitchFamily="34" charset="0"/>
              </a:rPr>
              <a:t>family,</a:t>
            </a:r>
            <a:r>
              <a:rPr lang="en-US" baseline="0" dirty="0" smtClean="0">
                <a:latin typeface="Verdana" panose="020B0604030504040204" pitchFamily="34" charset="0"/>
                <a:ea typeface="Verdana" panose="020B0604030504040204" pitchFamily="34" charset="0"/>
                <a:cs typeface="Verdana" panose="020B0604030504040204" pitchFamily="34" charset="0"/>
              </a:rPr>
              <a:t> </a:t>
            </a:r>
            <a:r>
              <a:rPr lang="en-US" dirty="0" smtClean="0">
                <a:latin typeface="Verdana" panose="020B0604030504040204" pitchFamily="34" charset="0"/>
                <a:ea typeface="Verdana" panose="020B0604030504040204" pitchFamily="34" charset="0"/>
                <a:cs typeface="Verdana" panose="020B0604030504040204" pitchFamily="34" charset="0"/>
              </a:rPr>
              <a:t>colleagues,</a:t>
            </a:r>
            <a:r>
              <a:rPr lang="en-US" baseline="0" dirty="0" smtClean="0">
                <a:latin typeface="Verdana" panose="020B0604030504040204" pitchFamily="34" charset="0"/>
                <a:ea typeface="Verdana" panose="020B0604030504040204" pitchFamily="34" charset="0"/>
                <a:cs typeface="Verdana" panose="020B0604030504040204" pitchFamily="34" charset="0"/>
              </a:rPr>
              <a:t> and </a:t>
            </a:r>
            <a:r>
              <a:rPr lang="en-US" dirty="0" smtClean="0">
                <a:latin typeface="Verdana" panose="020B0604030504040204" pitchFamily="34" charset="0"/>
                <a:ea typeface="Verdana" panose="020B0604030504040204" pitchFamily="34" charset="0"/>
                <a:cs typeface="Verdana" panose="020B0604030504040204" pitchFamily="34" charset="0"/>
              </a:rPr>
              <a:t>personal interest groups.</a:t>
            </a:r>
          </a:p>
          <a:p>
            <a:r>
              <a:rPr lang="en-US" dirty="0" smtClean="0">
                <a:latin typeface="Verdana" panose="020B0604030504040204" pitchFamily="34" charset="0"/>
                <a:ea typeface="Verdana" panose="020B0604030504040204" pitchFamily="34" charset="0"/>
                <a:cs typeface="Verdana" panose="020B0604030504040204" pitchFamily="34" charset="0"/>
              </a:rPr>
              <a:t>Don’t</a:t>
            </a:r>
            <a:r>
              <a:rPr lang="en-US" baseline="0" dirty="0" smtClean="0">
                <a:latin typeface="Verdana" panose="020B0604030504040204" pitchFamily="34" charset="0"/>
                <a:ea typeface="Verdana" panose="020B0604030504040204" pitchFamily="34" charset="0"/>
                <a:cs typeface="Verdana" panose="020B0604030504040204" pitchFamily="34" charset="0"/>
              </a:rPr>
              <a:t> forget about </a:t>
            </a:r>
            <a:r>
              <a:rPr lang="en-US" dirty="0" smtClean="0">
                <a:latin typeface="Verdana" panose="020B0604030504040204" pitchFamily="34" charset="0"/>
                <a:ea typeface="Verdana" panose="020B0604030504040204" pitchFamily="34" charset="0"/>
                <a:cs typeface="Verdana" panose="020B0604030504040204" pitchFamily="34" charset="0"/>
              </a:rPr>
              <a:t>Former Zontians Current/Former Golden Z Club Members</a:t>
            </a:r>
            <a:r>
              <a:rPr lang="en-US" baseline="0" dirty="0" smtClean="0">
                <a:latin typeface="Verdana" panose="020B0604030504040204" pitchFamily="34" charset="0"/>
                <a:ea typeface="Verdana" panose="020B0604030504040204" pitchFamily="34" charset="0"/>
                <a:cs typeface="Verdana" panose="020B0604030504040204" pitchFamily="34" charset="0"/>
              </a:rPr>
              <a:t> and </a:t>
            </a:r>
            <a:r>
              <a:rPr lang="en-US" dirty="0" smtClean="0">
                <a:latin typeface="Verdana" panose="020B0604030504040204" pitchFamily="34" charset="0"/>
                <a:ea typeface="Verdana" panose="020B0604030504040204" pitchFamily="34" charset="0"/>
                <a:cs typeface="Verdana" panose="020B0604030504040204" pitchFamily="34" charset="0"/>
              </a:rPr>
              <a:t>Award &amp;</a:t>
            </a:r>
            <a:r>
              <a:rPr lang="en-US" baseline="0" dirty="0" smtClean="0">
                <a:latin typeface="Verdana" panose="020B0604030504040204" pitchFamily="34" charset="0"/>
                <a:ea typeface="Verdana" panose="020B0604030504040204" pitchFamily="34" charset="0"/>
                <a:cs typeface="Verdana" panose="020B0604030504040204" pitchFamily="34" charset="0"/>
              </a:rPr>
              <a:t> </a:t>
            </a:r>
            <a:r>
              <a:rPr lang="en-US" dirty="0" smtClean="0">
                <a:latin typeface="Verdana" panose="020B0604030504040204" pitchFamily="34" charset="0"/>
                <a:ea typeface="Verdana" panose="020B0604030504040204" pitchFamily="34" charset="0"/>
                <a:cs typeface="Verdana" panose="020B0604030504040204" pitchFamily="34" charset="0"/>
              </a:rPr>
              <a:t>Scholarship Recipients.</a:t>
            </a:r>
          </a:p>
          <a:p>
            <a:pPr defTabSz="924733">
              <a:defRPr/>
            </a:pPr>
            <a:endParaRPr lang="en-US" baseline="0" dirty="0" smtClean="0">
              <a:latin typeface="Verdana" panose="020B0604030504040204" pitchFamily="34" charset="0"/>
              <a:ea typeface="Verdana" panose="020B0604030504040204" pitchFamily="34" charset="0"/>
              <a:cs typeface="Verdana" panose="020B0604030504040204" pitchFamily="34" charset="0"/>
            </a:endParaRPr>
          </a:p>
          <a:p>
            <a:pPr>
              <a:buFont typeface="Arial" pitchFamily="34" charset="0"/>
              <a:buNone/>
            </a:pPr>
            <a:r>
              <a:rPr lang="en-US" b="1" dirty="0" smtClean="0">
                <a:latin typeface="Verdana" panose="020B0604030504040204" pitchFamily="34" charset="0"/>
                <a:ea typeface="Verdana" panose="020B0604030504040204" pitchFamily="34" charset="0"/>
                <a:cs typeface="Verdana" panose="020B0604030504040204" pitchFamily="34" charset="0"/>
              </a:rPr>
              <a:t>You</a:t>
            </a:r>
            <a:r>
              <a:rPr lang="en-US" b="1" baseline="0" dirty="0" smtClean="0">
                <a:latin typeface="Verdana" panose="020B0604030504040204" pitchFamily="34" charset="0"/>
                <a:ea typeface="Verdana" panose="020B0604030504040204" pitchFamily="34" charset="0"/>
                <a:cs typeface="Verdana" panose="020B0604030504040204" pitchFamily="34" charset="0"/>
              </a:rPr>
              <a:t> can also find members w</a:t>
            </a:r>
            <a:r>
              <a:rPr lang="en-US" b="1" dirty="0" smtClean="0">
                <a:latin typeface="Verdana" panose="020B0604030504040204" pitchFamily="34" charset="0"/>
                <a:ea typeface="Verdana" panose="020B0604030504040204" pitchFamily="34" charset="0"/>
                <a:cs typeface="Verdana" panose="020B0604030504040204" pitchFamily="34" charset="0"/>
              </a:rPr>
              <a:t>ithin</a:t>
            </a:r>
            <a:r>
              <a:rPr lang="en-US" b="1" baseline="0" dirty="0" smtClean="0">
                <a:latin typeface="Verdana" panose="020B0604030504040204" pitchFamily="34" charset="0"/>
                <a:ea typeface="Verdana" panose="020B0604030504040204" pitchFamily="34" charset="0"/>
                <a:cs typeface="Verdana" panose="020B0604030504040204" pitchFamily="34" charset="0"/>
              </a:rPr>
              <a:t> </a:t>
            </a:r>
            <a:r>
              <a:rPr lang="en-US" b="1" dirty="0" smtClean="0">
                <a:latin typeface="Verdana" panose="020B0604030504040204" pitchFamily="34" charset="0"/>
                <a:ea typeface="Verdana" panose="020B0604030504040204" pitchFamily="34" charset="0"/>
                <a:cs typeface="Verdana" panose="020B0604030504040204" pitchFamily="34" charset="0"/>
              </a:rPr>
              <a:t>SOCIAL MEDIA  </a:t>
            </a:r>
            <a:endParaRPr lang="en-US" dirty="0" smtClean="0">
              <a:latin typeface="Verdana" panose="020B0604030504040204" pitchFamily="34" charset="0"/>
              <a:ea typeface="Verdana" panose="020B0604030504040204" pitchFamily="34" charset="0"/>
              <a:cs typeface="Verdana" panose="020B0604030504040204" pitchFamily="34" charset="0"/>
            </a:endParaRPr>
          </a:p>
          <a:p>
            <a:pPr>
              <a:buFont typeface="Arial" pitchFamily="34" charset="0"/>
              <a:buNone/>
            </a:pPr>
            <a:r>
              <a:rPr lang="en-US" dirty="0" smtClean="0">
                <a:latin typeface="Verdana" panose="020B0604030504040204" pitchFamily="34" charset="0"/>
                <a:ea typeface="Verdana" panose="020B0604030504040204" pitchFamily="34" charset="0"/>
                <a:cs typeface="Verdana" panose="020B0604030504040204" pitchFamily="34" charset="0"/>
              </a:rPr>
              <a:t>You</a:t>
            </a:r>
            <a:r>
              <a:rPr lang="en-US" baseline="0" dirty="0" smtClean="0">
                <a:latin typeface="Verdana" panose="020B0604030504040204" pitchFamily="34" charset="0"/>
                <a:ea typeface="Verdana" panose="020B0604030504040204" pitchFamily="34" charset="0"/>
                <a:cs typeface="Verdana" panose="020B0604030504040204" pitchFamily="34" charset="0"/>
              </a:rPr>
              <a:t> can c</a:t>
            </a:r>
            <a:r>
              <a:rPr lang="en-US" dirty="0" smtClean="0">
                <a:latin typeface="Verdana" panose="020B0604030504040204" pitchFamily="34" charset="0"/>
                <a:ea typeface="Verdana" panose="020B0604030504040204" pitchFamily="34" charset="0"/>
                <a:cs typeface="Verdana" panose="020B0604030504040204" pitchFamily="34" charset="0"/>
              </a:rPr>
              <a:t>reate an</a:t>
            </a:r>
            <a:r>
              <a:rPr lang="en-US" baseline="0" dirty="0" smtClean="0">
                <a:latin typeface="Verdana" panose="020B0604030504040204" pitchFamily="34" charset="0"/>
                <a:ea typeface="Verdana" panose="020B0604030504040204" pitchFamily="34" charset="0"/>
                <a:cs typeface="Verdana" panose="020B0604030504040204" pitchFamily="34" charset="0"/>
              </a:rPr>
              <a:t> </a:t>
            </a:r>
            <a:r>
              <a:rPr lang="en-US" dirty="0" smtClean="0">
                <a:latin typeface="Verdana" panose="020B0604030504040204" pitchFamily="34" charset="0"/>
                <a:ea typeface="Verdana" panose="020B0604030504040204" pitchFamily="34" charset="0"/>
                <a:cs typeface="Verdana" panose="020B0604030504040204" pitchFamily="34" charset="0"/>
              </a:rPr>
              <a:t>account specifically for your club,</a:t>
            </a:r>
            <a:r>
              <a:rPr lang="en-US" baseline="0" dirty="0" smtClean="0">
                <a:latin typeface="Verdana" panose="020B0604030504040204" pitchFamily="34" charset="0"/>
                <a:ea typeface="Verdana" panose="020B0604030504040204" pitchFamily="34" charset="0"/>
                <a:cs typeface="Verdana" panose="020B0604030504040204" pitchFamily="34" charset="0"/>
              </a:rPr>
              <a:t> which opens</a:t>
            </a:r>
            <a:r>
              <a:rPr lang="en-US" dirty="0" smtClean="0">
                <a:latin typeface="Verdana" panose="020B0604030504040204" pitchFamily="34" charset="0"/>
                <a:ea typeface="Verdana" panose="020B0604030504040204" pitchFamily="34" charset="0"/>
                <a:cs typeface="Verdana" panose="020B0604030504040204" pitchFamily="34" charset="0"/>
              </a:rPr>
              <a:t> opportunities for your friends, family, peers and prospective members to see what your club is doing. Use the advantage of these free tools to create new avenues of communication with both your members and the outside world. </a:t>
            </a:r>
          </a:p>
          <a:p>
            <a:pPr>
              <a:buFont typeface="Arial" pitchFamily="34" charset="0"/>
              <a:buNone/>
            </a:pPr>
            <a:endParaRPr lang="en-US" dirty="0" smtClean="0">
              <a:latin typeface="Verdana" panose="020B0604030504040204" pitchFamily="34" charset="0"/>
              <a:ea typeface="Verdana" panose="020B0604030504040204" pitchFamily="34" charset="0"/>
              <a:cs typeface="Verdana" panose="020B0604030504040204" pitchFamily="34" charset="0"/>
            </a:endParaRPr>
          </a:p>
          <a:p>
            <a:pPr>
              <a:buFont typeface="Arial" pitchFamily="34" charset="0"/>
              <a:buNone/>
            </a:pPr>
            <a:r>
              <a:rPr lang="en-US" dirty="0" smtClean="0">
                <a:latin typeface="Verdana" panose="020B0604030504040204" pitchFamily="34" charset="0"/>
                <a:ea typeface="Verdana" panose="020B0604030504040204" pitchFamily="34" charset="0"/>
                <a:cs typeface="Verdana" panose="020B0604030504040204" pitchFamily="34" charset="0"/>
              </a:rPr>
              <a:t>The three top social media networks that Zonta International uses are:</a:t>
            </a:r>
          </a:p>
          <a:p>
            <a:pPr marL="231183" indent="-231183">
              <a:buFont typeface="+mj-lt"/>
              <a:buAutoNum type="arabicPeriod"/>
            </a:pPr>
            <a:r>
              <a:rPr lang="en-US" dirty="0" smtClean="0">
                <a:latin typeface="Verdana" panose="020B0604030504040204" pitchFamily="34" charset="0"/>
                <a:ea typeface="Verdana" panose="020B0604030504040204" pitchFamily="34" charset="0"/>
                <a:cs typeface="Verdana" panose="020B0604030504040204" pitchFamily="34" charset="0"/>
              </a:rPr>
              <a:t>Facebook</a:t>
            </a:r>
          </a:p>
          <a:p>
            <a:pPr marL="231183" indent="-231183">
              <a:buFont typeface="+mj-lt"/>
              <a:buAutoNum type="arabicPeriod"/>
            </a:pPr>
            <a:r>
              <a:rPr lang="en-US" dirty="0" smtClean="0">
                <a:latin typeface="Verdana" panose="020B0604030504040204" pitchFamily="34" charset="0"/>
                <a:ea typeface="Verdana" panose="020B0604030504040204" pitchFamily="34" charset="0"/>
                <a:cs typeface="Verdana" panose="020B0604030504040204" pitchFamily="34" charset="0"/>
              </a:rPr>
              <a:t>Twitter</a:t>
            </a:r>
          </a:p>
          <a:p>
            <a:pPr marL="231183" indent="-231183">
              <a:buFont typeface="+mj-lt"/>
              <a:buAutoNum type="arabicPeriod"/>
            </a:pPr>
            <a:r>
              <a:rPr lang="en-US" dirty="0" smtClean="0">
                <a:latin typeface="Verdana" panose="020B0604030504040204" pitchFamily="34" charset="0"/>
                <a:ea typeface="Verdana" panose="020B0604030504040204" pitchFamily="34" charset="0"/>
                <a:cs typeface="Verdana" panose="020B0604030504040204" pitchFamily="34" charset="0"/>
              </a:rPr>
              <a:t>LinkedIn</a:t>
            </a:r>
          </a:p>
          <a:p>
            <a:endParaRPr lang="en-US" dirty="0" smtClean="0">
              <a:latin typeface="Verdana" panose="020B0604030504040204" pitchFamily="34" charset="0"/>
              <a:ea typeface="Verdana" panose="020B0604030504040204" pitchFamily="34" charset="0"/>
              <a:cs typeface="Verdana" panose="020B0604030504040204" pitchFamily="34" charset="0"/>
            </a:endParaRPr>
          </a:p>
          <a:p>
            <a:endParaRPr lang="en-US" b="1" i="1" u="sng" baseline="0" dirty="0" smtClean="0">
              <a:latin typeface="Verdana" panose="020B0604030504040204" pitchFamily="34" charset="0"/>
              <a:ea typeface="Verdana" panose="020B0604030504040204" pitchFamily="34" charset="0"/>
              <a:cs typeface="Verdana" panose="020B0604030504040204" pitchFamily="34" charset="0"/>
            </a:endParaRPr>
          </a:p>
          <a:p>
            <a:pPr defTabSz="924733">
              <a:defRPr/>
            </a:pPr>
            <a:r>
              <a:rPr lang="en-US" b="1" i="1" u="sng" baseline="0" dirty="0" smtClean="0">
                <a:latin typeface="Verdana" panose="020B0604030504040204" pitchFamily="34" charset="0"/>
                <a:ea typeface="Verdana" panose="020B0604030504040204" pitchFamily="34" charset="0"/>
                <a:cs typeface="Verdana" panose="020B0604030504040204" pitchFamily="34" charset="0"/>
              </a:rPr>
              <a:t>WHEN  are we going to do this and most important when will this be completed ? </a:t>
            </a:r>
            <a:endParaRPr lang="en-US" baseline="0" dirty="0" smtClean="0">
              <a:latin typeface="Verdana" panose="020B0604030504040204" pitchFamily="34" charset="0"/>
              <a:ea typeface="Verdana" panose="020B0604030504040204" pitchFamily="34" charset="0"/>
              <a:cs typeface="Verdana" panose="020B0604030504040204" pitchFamily="34" charset="0"/>
            </a:endParaRPr>
          </a:p>
          <a:p>
            <a:pPr defTabSz="924733">
              <a:defRPr/>
            </a:pPr>
            <a:r>
              <a:rPr lang="en-US" baseline="0" dirty="0" smtClean="0">
                <a:latin typeface="Verdana" panose="020B0604030504040204" pitchFamily="34" charset="0"/>
                <a:ea typeface="Verdana" panose="020B0604030504040204" pitchFamily="34" charset="0"/>
                <a:cs typeface="Verdana" panose="020B0604030504040204" pitchFamily="34" charset="0"/>
              </a:rPr>
              <a:t>You will need to keep track of your prospective member, and should create a database that is accessible and usable by a committee.</a:t>
            </a:r>
          </a:p>
          <a:p>
            <a:pPr defTabSz="924733">
              <a:defRPr/>
            </a:pPr>
            <a:endParaRPr lang="en-US" baseline="0" dirty="0" smtClean="0">
              <a:latin typeface="Verdana" panose="020B0604030504040204" pitchFamily="34" charset="0"/>
              <a:ea typeface="Verdana" panose="020B0604030504040204" pitchFamily="34" charset="0"/>
              <a:cs typeface="Verdana" panose="020B0604030504040204" pitchFamily="34" charset="0"/>
            </a:endParaRPr>
          </a:p>
          <a:p>
            <a:pPr defTabSz="924733">
              <a:defRPr/>
            </a:pPr>
            <a:r>
              <a:rPr lang="en-US" baseline="0" dirty="0" smtClean="0">
                <a:latin typeface="Verdana" panose="020B0604030504040204" pitchFamily="34" charset="0"/>
                <a:ea typeface="Verdana" panose="020B0604030504040204" pitchFamily="34" charset="0"/>
                <a:cs typeface="Verdana" panose="020B0604030504040204" pitchFamily="34" charset="0"/>
              </a:rPr>
              <a:t>Be sure to track and follow up on the number of times and type of communications that are used to contact the prospective member.  Follow through is key to successful recruiting of new members.</a:t>
            </a:r>
          </a:p>
          <a:p>
            <a:pPr defTabSz="924733">
              <a:defRPr/>
            </a:pPr>
            <a:endParaRPr lang="en-US" dirty="0" smtClean="0">
              <a:latin typeface="Verdana" panose="020B0604030504040204" pitchFamily="34" charset="0"/>
              <a:ea typeface="Verdana" panose="020B0604030504040204" pitchFamily="34" charset="0"/>
              <a:cs typeface="Verdana" panose="020B0604030504040204" pitchFamily="34" charset="0"/>
            </a:endParaRPr>
          </a:p>
          <a:p>
            <a:endParaRPr lang="en-US" baseline="0" dirty="0" smtClean="0">
              <a:latin typeface="Verdana" panose="020B0604030504040204" pitchFamily="34" charset="0"/>
              <a:ea typeface="Verdana" panose="020B0604030504040204" pitchFamily="34" charset="0"/>
              <a:cs typeface="Verdana" panose="020B0604030504040204" pitchFamily="34" charset="0"/>
            </a:endParaRPr>
          </a:p>
          <a:p>
            <a:endParaRPr lang="en-US" baseline="0" dirty="0" smtClean="0">
              <a:latin typeface="Verdana" panose="020B0604030504040204" pitchFamily="34" charset="0"/>
              <a:ea typeface="Verdana" panose="020B0604030504040204" pitchFamily="34" charset="0"/>
              <a:cs typeface="Verdana" panose="020B0604030504040204" pitchFamily="34" charset="0"/>
            </a:endParaRPr>
          </a:p>
          <a:p>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F5E7DEF7-4706-4235-85BE-CFD0C9DEABF8}" type="slidenum">
              <a:rPr lang="en-US" smtClean="0"/>
              <a:pPr/>
              <a:t>3</a:t>
            </a:fld>
            <a:endParaRPr lang="en-US" dirty="0"/>
          </a:p>
        </p:txBody>
      </p:sp>
    </p:spTree>
    <p:extLst>
      <p:ext uri="{BB962C8B-B14F-4D97-AF65-F5344CB8AC3E}">
        <p14:creationId xmlns:p14="http://schemas.microsoft.com/office/powerpoint/2010/main" val="2147386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628" y="4423331"/>
            <a:ext cx="5621020" cy="4642959"/>
          </a:xfrm>
        </p:spPr>
        <p:txBody>
          <a:bodyPr/>
          <a:lstStyle/>
          <a:p>
            <a:pPr defTabSz="924733">
              <a:defRPr/>
            </a:pPr>
            <a:r>
              <a:rPr lang="en-US" b="1" i="1" u="sng" dirty="0" smtClean="0">
                <a:latin typeface="Verdana" panose="020B0604030504040204" pitchFamily="34" charset="0"/>
                <a:ea typeface="Verdana" panose="020B0604030504040204" pitchFamily="34" charset="0"/>
                <a:cs typeface="Verdana" panose="020B0604030504040204" pitchFamily="34" charset="0"/>
              </a:rPr>
              <a:t>The three steps to </a:t>
            </a:r>
            <a:r>
              <a:rPr lang="en-US" b="1" i="1" u="sng" dirty="0" err="1" smtClean="0">
                <a:latin typeface="Verdana" panose="020B0604030504040204" pitchFamily="34" charset="0"/>
                <a:ea typeface="Verdana" panose="020B0604030504040204" pitchFamily="34" charset="0"/>
                <a:cs typeface="Verdana" panose="020B0604030504040204" pitchFamily="34" charset="0"/>
              </a:rPr>
              <a:t>sucessful</a:t>
            </a:r>
            <a:r>
              <a:rPr lang="en-US" b="1" i="1" u="sng" dirty="0" smtClean="0">
                <a:latin typeface="Verdana" panose="020B0604030504040204" pitchFamily="34" charset="0"/>
                <a:ea typeface="Verdana" panose="020B0604030504040204" pitchFamily="34" charset="0"/>
                <a:cs typeface="Verdana" panose="020B0604030504040204" pitchFamily="34" charset="0"/>
              </a:rPr>
              <a:t> recruiting are:</a:t>
            </a:r>
          </a:p>
          <a:p>
            <a:pPr defTabSz="924733">
              <a:defRPr/>
            </a:pPr>
            <a:endParaRPr lang="en-US" b="1" i="1" u="sng" dirty="0" smtClean="0">
              <a:latin typeface="Verdana" panose="020B0604030504040204" pitchFamily="34" charset="0"/>
              <a:ea typeface="Verdana" panose="020B0604030504040204" pitchFamily="34" charset="0"/>
              <a:cs typeface="Verdana" panose="020B0604030504040204" pitchFamily="34" charset="0"/>
            </a:endParaRPr>
          </a:p>
          <a:p>
            <a:pPr defTabSz="924733">
              <a:defRPr/>
            </a:pPr>
            <a:r>
              <a:rPr lang="en-US" b="1" i="1" u="sng" dirty="0" smtClean="0">
                <a:latin typeface="Verdana" panose="020B0604030504040204" pitchFamily="34" charset="0"/>
                <a:ea typeface="Verdana" panose="020B0604030504040204" pitchFamily="34" charset="0"/>
                <a:cs typeface="Verdana" panose="020B0604030504040204" pitchFamily="34" charset="0"/>
              </a:rPr>
              <a:t>Attracting</a:t>
            </a:r>
            <a:r>
              <a:rPr lang="en-US" b="1" i="1" dirty="0" smtClean="0">
                <a:latin typeface="Verdana" panose="020B0604030504040204" pitchFamily="34" charset="0"/>
                <a:ea typeface="Verdana" panose="020B0604030504040204" pitchFamily="34" charset="0"/>
                <a:cs typeface="Verdana" panose="020B0604030504040204" pitchFamily="34" charset="0"/>
              </a:rPr>
              <a:t>  </a:t>
            </a:r>
            <a:r>
              <a:rPr lang="en-US" b="0" i="0" dirty="0" smtClean="0">
                <a:latin typeface="Verdana" panose="020B0604030504040204" pitchFamily="34" charset="0"/>
                <a:ea typeface="Verdana" panose="020B0604030504040204" pitchFamily="34" charset="0"/>
                <a:cs typeface="Verdana" panose="020B0604030504040204" pitchFamily="34" charset="0"/>
              </a:rPr>
              <a:t>Potential</a:t>
            </a:r>
            <a:r>
              <a:rPr lang="en-US" b="0" i="0" baseline="0" dirty="0" smtClean="0">
                <a:latin typeface="Verdana" panose="020B0604030504040204" pitchFamily="34" charset="0"/>
                <a:ea typeface="Verdana" panose="020B0604030504040204" pitchFamily="34" charset="0"/>
                <a:cs typeface="Verdana" panose="020B0604030504040204" pitchFamily="34" charset="0"/>
              </a:rPr>
              <a:t> new members can be done in a variety of ways.   A full on recruitment effort of targeting new members through fundraising events or service and advocacy projects takes time and effort. Remember: </a:t>
            </a:r>
            <a:r>
              <a:rPr lang="en-US" b="0" i="0" dirty="0" smtClean="0">
                <a:latin typeface="Verdana" panose="020B0604030504040204" pitchFamily="34" charset="0"/>
                <a:ea typeface="Verdana" panose="020B0604030504040204" pitchFamily="34" charset="0"/>
                <a:cs typeface="Verdana" panose="020B0604030504040204" pitchFamily="34" charset="0"/>
              </a:rPr>
              <a:t>Everyone likes to join a group that is having fun and doing great work.</a:t>
            </a:r>
            <a:r>
              <a:rPr lang="en-US" b="0" i="0" baseline="0" dirty="0" smtClean="0">
                <a:latin typeface="Verdana" panose="020B0604030504040204" pitchFamily="34" charset="0"/>
                <a:ea typeface="Verdana" panose="020B0604030504040204" pitchFamily="34" charset="0"/>
                <a:cs typeface="Verdana" panose="020B0604030504040204" pitchFamily="34" charset="0"/>
              </a:rPr>
              <a:t> Inspire the bigger Zonta picture by inviting engaging speakers to meetings. Be sure to use the district representatives as a resource.</a:t>
            </a:r>
          </a:p>
          <a:p>
            <a:endParaRPr lang="en-US" b="0" i="0" dirty="0" smtClean="0">
              <a:latin typeface="Verdana" panose="020B0604030504040204" pitchFamily="34" charset="0"/>
              <a:ea typeface="Verdana" panose="020B0604030504040204" pitchFamily="34" charset="0"/>
              <a:cs typeface="Verdana" panose="020B0604030504040204" pitchFamily="34" charset="0"/>
            </a:endParaRPr>
          </a:p>
          <a:p>
            <a:r>
              <a:rPr lang="en-US" b="1" i="1" u="sng" baseline="0" dirty="0" smtClean="0">
                <a:latin typeface="Verdana" panose="020B0604030504040204" pitchFamily="34" charset="0"/>
                <a:ea typeface="Verdana" panose="020B0604030504040204" pitchFamily="34" charset="0"/>
                <a:cs typeface="Verdana" panose="020B0604030504040204" pitchFamily="34" charset="0"/>
              </a:rPr>
              <a:t>Next,  selecting</a:t>
            </a:r>
            <a:r>
              <a:rPr lang="en-US" b="0" i="0" baseline="0" dirty="0" smtClean="0">
                <a:latin typeface="Verdana" panose="020B0604030504040204" pitchFamily="34" charset="0"/>
                <a:ea typeface="Verdana" panose="020B0604030504040204" pitchFamily="34" charset="0"/>
                <a:cs typeface="Verdana" panose="020B0604030504040204" pitchFamily="34" charset="0"/>
              </a:rPr>
              <a:t>  Engaging new members is a two-way street. You and your club should have a plan to engage new members and it should be clear why joining your club is of VALUE.  They must feel that they are going to get something out of this club relationship, like a feeling of contributing, or a sense of fellowship. </a:t>
            </a:r>
          </a:p>
          <a:p>
            <a:endParaRPr lang="en-US" b="0" i="0" baseline="0" dirty="0" smtClean="0">
              <a:latin typeface="Verdana" panose="020B0604030504040204" pitchFamily="34" charset="0"/>
              <a:ea typeface="Verdana" panose="020B0604030504040204" pitchFamily="34" charset="0"/>
              <a:cs typeface="Verdana" panose="020B0604030504040204" pitchFamily="34" charset="0"/>
            </a:endParaRPr>
          </a:p>
          <a:p>
            <a:r>
              <a:rPr lang="en-US" b="0" i="0" dirty="0" smtClean="0">
                <a:latin typeface="Verdana" panose="020B0604030504040204" pitchFamily="34" charset="0"/>
                <a:ea typeface="Verdana" panose="020B0604030504040204" pitchFamily="34" charset="0"/>
                <a:cs typeface="Verdana" panose="020B0604030504040204" pitchFamily="34" charset="0"/>
              </a:rPr>
              <a:t>Some tips for successful recruitment events:</a:t>
            </a:r>
          </a:p>
          <a:p>
            <a:pPr marL="231183" indent="-231183">
              <a:buFont typeface="+mj-lt"/>
              <a:buAutoNum type="arabicPeriod"/>
            </a:pPr>
            <a:r>
              <a:rPr lang="en-US" b="0" i="0" dirty="0" smtClean="0">
                <a:latin typeface="Verdana" panose="020B0604030504040204" pitchFamily="34" charset="0"/>
                <a:ea typeface="Verdana" panose="020B0604030504040204" pitchFamily="34" charset="0"/>
                <a:cs typeface="Verdana" panose="020B0604030504040204" pitchFamily="34" charset="0"/>
              </a:rPr>
              <a:t>Ensure that each member of the membership committee has a specific responsibility</a:t>
            </a:r>
          </a:p>
          <a:p>
            <a:pPr marL="231183" indent="-231183">
              <a:buFont typeface="+mj-lt"/>
              <a:buAutoNum type="arabicPeriod"/>
            </a:pPr>
            <a:r>
              <a:rPr lang="en-US" b="0" i="0" dirty="0" smtClean="0">
                <a:latin typeface="Verdana" panose="020B0604030504040204" pitchFamily="34" charset="0"/>
                <a:ea typeface="Verdana" panose="020B0604030504040204" pitchFamily="34" charset="0"/>
                <a:cs typeface="Verdana" panose="020B0604030504040204" pitchFamily="34" charset="0"/>
              </a:rPr>
              <a:t>Create a budget </a:t>
            </a:r>
          </a:p>
          <a:p>
            <a:pPr marL="231183" indent="-231183">
              <a:buFont typeface="+mj-lt"/>
              <a:buAutoNum type="arabicPeriod"/>
            </a:pPr>
            <a:r>
              <a:rPr lang="en-US" b="0" i="0" dirty="0" smtClean="0">
                <a:latin typeface="Verdana" panose="020B0604030504040204" pitchFamily="34" charset="0"/>
                <a:ea typeface="Verdana" panose="020B0604030504040204" pitchFamily="34" charset="0"/>
                <a:cs typeface="Verdana" panose="020B0604030504040204" pitchFamily="34" charset="0"/>
              </a:rPr>
              <a:t>Determine what type of an event it will be</a:t>
            </a:r>
            <a:endParaRPr lang="en-US" b="0" i="0" baseline="0" dirty="0" smtClean="0">
              <a:latin typeface="Verdana" panose="020B0604030504040204" pitchFamily="34" charset="0"/>
              <a:ea typeface="Verdana" panose="020B0604030504040204" pitchFamily="34" charset="0"/>
              <a:cs typeface="Verdana" panose="020B0604030504040204" pitchFamily="34" charset="0"/>
            </a:endParaRPr>
          </a:p>
          <a:p>
            <a:pPr marL="231183" indent="-231183">
              <a:buFont typeface="+mj-lt"/>
              <a:buAutoNum type="arabicPeriod"/>
            </a:pPr>
            <a:r>
              <a:rPr lang="en-US" b="0" i="0" dirty="0" smtClean="0">
                <a:latin typeface="Verdana" panose="020B0604030504040204" pitchFamily="34" charset="0"/>
                <a:ea typeface="Verdana" panose="020B0604030504040204" pitchFamily="34" charset="0"/>
                <a:cs typeface="Verdana" panose="020B0604030504040204" pitchFamily="34" charset="0"/>
              </a:rPr>
              <a:t>Compile information of interested individuals</a:t>
            </a:r>
          </a:p>
          <a:p>
            <a:pPr marL="231183" indent="-231183">
              <a:buFont typeface="+mj-lt"/>
              <a:buAutoNum type="arabicPeriod"/>
            </a:pPr>
            <a:r>
              <a:rPr lang="en-US" b="0" i="0" dirty="0" smtClean="0">
                <a:latin typeface="Verdana" panose="020B0604030504040204" pitchFamily="34" charset="0"/>
                <a:ea typeface="Verdana" panose="020B0604030504040204" pitchFamily="34" charset="0"/>
                <a:cs typeface="Verdana" panose="020B0604030504040204" pitchFamily="34" charset="0"/>
              </a:rPr>
              <a:t>Promote the event and inspire your members to bring potential members</a:t>
            </a:r>
          </a:p>
          <a:p>
            <a:pPr marL="173387" indent="-173387">
              <a:buFont typeface="Arial" panose="020B0604020202020204" pitchFamily="34" charset="0"/>
              <a:buChar char="•"/>
            </a:pPr>
            <a:endParaRPr lang="en-US" b="0" i="0" baseline="0" dirty="0" smtClean="0">
              <a:latin typeface="Verdana" panose="020B0604030504040204" pitchFamily="34" charset="0"/>
              <a:ea typeface="Verdana" panose="020B0604030504040204" pitchFamily="34" charset="0"/>
              <a:cs typeface="Verdana" panose="020B0604030504040204" pitchFamily="34" charset="0"/>
            </a:endParaRPr>
          </a:p>
          <a:p>
            <a:r>
              <a:rPr lang="en-US" b="1" i="1" u="sng" baseline="0" dirty="0" smtClean="0">
                <a:latin typeface="Verdana" panose="020B0604030504040204" pitchFamily="34" charset="0"/>
                <a:ea typeface="Verdana" panose="020B0604030504040204" pitchFamily="34" charset="0"/>
                <a:cs typeface="Verdana" panose="020B0604030504040204" pitchFamily="34" charset="0"/>
              </a:rPr>
              <a:t>Finally, when Inducting a member, </a:t>
            </a:r>
            <a:r>
              <a:rPr lang="en-US" b="1" i="1" baseline="0" dirty="0" smtClean="0">
                <a:latin typeface="Verdana" panose="020B0604030504040204" pitchFamily="34" charset="0"/>
                <a:ea typeface="Verdana" panose="020B0604030504040204" pitchFamily="34" charset="0"/>
                <a:cs typeface="Verdana" panose="020B0604030504040204" pitchFamily="34" charset="0"/>
              </a:rPr>
              <a:t>  </a:t>
            </a:r>
            <a:r>
              <a:rPr lang="en-US" b="0" i="0" baseline="0" dirty="0" smtClean="0">
                <a:latin typeface="Verdana" panose="020B0604030504040204" pitchFamily="34" charset="0"/>
                <a:ea typeface="Verdana" panose="020B0604030504040204" pitchFamily="34" charset="0"/>
                <a:cs typeface="Verdana" panose="020B0604030504040204" pitchFamily="34" charset="0"/>
              </a:rPr>
              <a:t>secure the commitment to being a valued member of the club. </a:t>
            </a:r>
            <a:r>
              <a:rPr lang="en-US" dirty="0">
                <a:latin typeface="Verdana" panose="020B0604030504040204" pitchFamily="34" charset="0"/>
                <a:ea typeface="Verdana" panose="020B0604030504040204" pitchFamily="34" charset="0"/>
                <a:cs typeface="Verdana" panose="020B0604030504040204" pitchFamily="34" charset="0"/>
              </a:rPr>
              <a:t>This is the final step in the Recruitment Process.</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Introduce the new members in a formal ceremony so the rest of the club can welcome them. Since you have carefully followed a recruiting process, you have made sure that this new member is the right fit and is aligned with Zonta’s missions and ideals and they will be actively engaged. This will help to avoid the revolving door process when members are not properly screened or do not fully understand their commitment, which results to them resigning after a short time. </a:t>
            </a:r>
          </a:p>
          <a:p>
            <a:endParaRPr lang="en-US" b="0" i="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F5E7DEF7-4706-4235-85BE-CFD0C9DEABF8}" type="slidenum">
              <a:rPr lang="en-US" smtClean="0"/>
              <a:pPr/>
              <a:t>4</a:t>
            </a:fld>
            <a:endParaRPr lang="en-US" dirty="0"/>
          </a:p>
        </p:txBody>
      </p:sp>
    </p:spTree>
    <p:extLst>
      <p:ext uri="{BB962C8B-B14F-4D97-AF65-F5344CB8AC3E}">
        <p14:creationId xmlns:p14="http://schemas.microsoft.com/office/powerpoint/2010/main" val="3242013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628" y="4423331"/>
            <a:ext cx="5621020" cy="4642959"/>
          </a:xfrm>
        </p:spPr>
        <p:txBody>
          <a:bodyPr/>
          <a:lstStyle/>
          <a:p>
            <a:r>
              <a:rPr lang="en-US" b="1" i="1" u="sng" dirty="0">
                <a:latin typeface="Verdana" panose="020B0604030504040204" pitchFamily="34" charset="0"/>
                <a:ea typeface="Verdana" panose="020B0604030504040204" pitchFamily="34" charset="0"/>
                <a:cs typeface="Verdana" panose="020B0604030504040204" pitchFamily="34" charset="0"/>
              </a:rPr>
              <a:t>How to Join Zonta:</a:t>
            </a:r>
          </a:p>
          <a:p>
            <a:endParaRPr lang="en-US" b="1" i="1" u="sng"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Membership shall be drawn from women and men with experience in a recognized business or profession. Candidates must be willing to actively support and implement the objects of Zonta International.</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b="1" dirty="0">
                <a:latin typeface="Verdana" panose="020B0604030504040204" pitchFamily="34" charset="0"/>
                <a:ea typeface="Verdana" panose="020B0604030504040204" pitchFamily="34" charset="0"/>
                <a:cs typeface="Verdana" panose="020B0604030504040204" pitchFamily="34" charset="0"/>
              </a:rPr>
              <a:t>Members may join Zonta by the following two ways:</a:t>
            </a:r>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b="1" dirty="0">
              <a:latin typeface="Verdana" panose="020B0604030504040204" pitchFamily="34" charset="0"/>
              <a:ea typeface="Verdana" panose="020B0604030504040204" pitchFamily="34" charset="0"/>
              <a:cs typeface="Verdana" panose="020B0604030504040204" pitchFamily="34" charset="0"/>
            </a:endParaRPr>
          </a:p>
          <a:p>
            <a:r>
              <a:rPr lang="en-US" b="1" i="1" u="sng" dirty="0">
                <a:latin typeface="Verdana" panose="020B0604030504040204" pitchFamily="34" charset="0"/>
                <a:ea typeface="Verdana" panose="020B0604030504040204" pitchFamily="34" charset="0"/>
                <a:cs typeface="Verdana" panose="020B0604030504040204" pitchFamily="34" charset="0"/>
              </a:rPr>
              <a:t>First, Application: </a:t>
            </a:r>
            <a:r>
              <a:rPr lang="en-US" dirty="0">
                <a:latin typeface="Verdana" panose="020B0604030504040204" pitchFamily="34" charset="0"/>
                <a:ea typeface="Verdana" panose="020B0604030504040204" pitchFamily="34" charset="0"/>
                <a:cs typeface="Verdana" panose="020B0604030504040204" pitchFamily="34" charset="0"/>
              </a:rPr>
              <a:t>Prospective members may complete the Prospective Member Questionnaire Form. Once completed and submitted, they are contacted by the nearest club so that they may meet the club’s members and learn more about Zonta.</a:t>
            </a:r>
          </a:p>
          <a:p>
            <a:endParaRPr lang="en-US" b="1" dirty="0">
              <a:latin typeface="Verdana" panose="020B0604030504040204" pitchFamily="34" charset="0"/>
              <a:ea typeface="Verdana" panose="020B0604030504040204" pitchFamily="34" charset="0"/>
              <a:cs typeface="Verdana" panose="020B0604030504040204" pitchFamily="34" charset="0"/>
            </a:endParaRPr>
          </a:p>
          <a:p>
            <a:r>
              <a:rPr lang="en-US" b="1" u="sng" dirty="0">
                <a:latin typeface="Verdana" panose="020B0604030504040204" pitchFamily="34" charset="0"/>
                <a:ea typeface="Verdana" panose="020B0604030504040204" pitchFamily="34" charset="0"/>
                <a:cs typeface="Verdana" panose="020B0604030504040204" pitchFamily="34" charset="0"/>
              </a:rPr>
              <a:t>Second, </a:t>
            </a:r>
            <a:r>
              <a:rPr lang="en-US" b="1" i="1" u="sng" dirty="0">
                <a:latin typeface="Verdana" panose="020B0604030504040204" pitchFamily="34" charset="0"/>
                <a:ea typeface="Verdana" panose="020B0604030504040204" pitchFamily="34" charset="0"/>
                <a:cs typeface="Verdana" panose="020B0604030504040204" pitchFamily="34" charset="0"/>
              </a:rPr>
              <a:t>Invitation:  </a:t>
            </a:r>
            <a:r>
              <a:rPr lang="en-US" dirty="0">
                <a:latin typeface="Verdana" panose="020B0604030504040204" pitchFamily="34" charset="0"/>
                <a:ea typeface="Verdana" panose="020B0604030504040204" pitchFamily="34" charset="0"/>
                <a:cs typeface="Verdana" panose="020B0604030504040204" pitchFamily="34" charset="0"/>
              </a:rPr>
              <a:t>Many Zontians directly invite people to attend their club meetings or social events to learn more about becoming a member.</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Then, the club membership committee reviews all candidates for membership who meet the criteria in the ZI Bylaws are to be considered. Approval for membership is made according to the club’s bylaws.</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Membership diversity is a founding principle of Zonta. Through their clubs, Zontians have an opportunity to meet members different than themselves and draw upon the skill sets of others to advance Zonta’s mission.</a:t>
            </a:r>
          </a:p>
          <a:p>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F5E7DEF7-4706-4235-85BE-CFD0C9DEABF8}" type="slidenum">
              <a:rPr lang="en-US" smtClean="0"/>
              <a:pPr/>
              <a:t>5</a:t>
            </a:fld>
            <a:endParaRPr lang="en-US" dirty="0"/>
          </a:p>
        </p:txBody>
      </p:sp>
    </p:spTree>
    <p:extLst>
      <p:ext uri="{BB962C8B-B14F-4D97-AF65-F5344CB8AC3E}">
        <p14:creationId xmlns:p14="http://schemas.microsoft.com/office/powerpoint/2010/main" val="3242013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733">
              <a:defRPr/>
            </a:pPr>
            <a:r>
              <a:rPr lang="en-US" b="1" baseline="0" dirty="0" smtClean="0">
                <a:solidFill>
                  <a:srgbClr val="802528"/>
                </a:solidFill>
                <a:latin typeface="Verdana" panose="020B0604030504040204" pitchFamily="34" charset="0"/>
                <a:ea typeface="Verdana" panose="020B0604030504040204" pitchFamily="34" charset="0"/>
                <a:cs typeface="Verdana" panose="020B0604030504040204" pitchFamily="34" charset="0"/>
              </a:rPr>
              <a:t>Remember, b</a:t>
            </a:r>
            <a:r>
              <a:rPr lang="en-US" b="1" dirty="0" smtClean="0">
                <a:solidFill>
                  <a:srgbClr val="802528"/>
                </a:solidFill>
                <a:latin typeface="Verdana" panose="020B0604030504040204" pitchFamily="34" charset="0"/>
                <a:ea typeface="Verdana" panose="020B0604030504040204" pitchFamily="34" charset="0"/>
                <a:cs typeface="Verdana" panose="020B0604030504040204" pitchFamily="34" charset="0"/>
              </a:rPr>
              <a:t>uilding a database is an investment in your club’s</a:t>
            </a:r>
            <a:r>
              <a:rPr lang="en-US" b="1" baseline="0" dirty="0" smtClean="0">
                <a:solidFill>
                  <a:srgbClr val="802528"/>
                </a:solidFill>
                <a:latin typeface="Verdana" panose="020B0604030504040204" pitchFamily="34" charset="0"/>
                <a:ea typeface="Verdana" panose="020B0604030504040204" pitchFamily="34" charset="0"/>
                <a:cs typeface="Verdana" panose="020B0604030504040204" pitchFamily="34" charset="0"/>
              </a:rPr>
              <a:t> success and growth.</a:t>
            </a:r>
          </a:p>
          <a:p>
            <a:pPr defTabSz="924733">
              <a:defRPr/>
            </a:pPr>
            <a:r>
              <a:rPr lang="en-US" dirty="0" smtClean="0">
                <a:latin typeface="Verdana" panose="020B0604030504040204" pitchFamily="34" charset="0"/>
                <a:ea typeface="Verdana" panose="020B0604030504040204" pitchFamily="34" charset="0"/>
                <a:cs typeface="Verdana" panose="020B0604030504040204" pitchFamily="34" charset="0"/>
              </a:rPr>
              <a:t>An excel</a:t>
            </a:r>
            <a:r>
              <a:rPr lang="en-US" baseline="0" dirty="0" smtClean="0">
                <a:latin typeface="Verdana" panose="020B0604030504040204" pitchFamily="34" charset="0"/>
                <a:ea typeface="Verdana" panose="020B0604030504040204" pitchFamily="34" charset="0"/>
                <a:cs typeface="Verdana" panose="020B0604030504040204" pitchFamily="34" charset="0"/>
              </a:rPr>
              <a:t> spread sheet on a members only site on your website is ideal. This should include; the prospective </a:t>
            </a:r>
            <a:r>
              <a:rPr lang="en-US" dirty="0" smtClean="0">
                <a:latin typeface="Verdana" panose="020B0604030504040204" pitchFamily="34" charset="0"/>
                <a:ea typeface="Verdana" panose="020B0604030504040204" pitchFamily="34" charset="0"/>
                <a:cs typeface="Verdana" panose="020B0604030504040204" pitchFamily="34" charset="0"/>
              </a:rPr>
              <a:t>member’s name,</a:t>
            </a:r>
            <a:r>
              <a:rPr lang="en-US" baseline="0" dirty="0" smtClean="0">
                <a:latin typeface="Verdana" panose="020B0604030504040204" pitchFamily="34" charset="0"/>
                <a:ea typeface="Verdana" panose="020B0604030504040204" pitchFamily="34" charset="0"/>
                <a:cs typeface="Verdana" panose="020B0604030504040204" pitchFamily="34" charset="0"/>
              </a:rPr>
              <a:t> contact information, who sponsored or referred the prospective member, and who is responsible for the follow up.  </a:t>
            </a:r>
          </a:p>
          <a:p>
            <a:pPr defTabSz="924733">
              <a:defRPr/>
            </a:pPr>
            <a:endParaRPr lang="en-US" baseline="0" dirty="0" smtClean="0">
              <a:latin typeface="Verdana" panose="020B0604030504040204" pitchFamily="34" charset="0"/>
              <a:ea typeface="Verdana" panose="020B0604030504040204" pitchFamily="34" charset="0"/>
              <a:cs typeface="Verdana" panose="020B0604030504040204" pitchFamily="34" charset="0"/>
            </a:endParaRPr>
          </a:p>
          <a:p>
            <a:r>
              <a:rPr lang="en-US" dirty="0" smtClean="0">
                <a:latin typeface="Verdana" panose="020B0604030504040204" pitchFamily="34" charset="0"/>
                <a:ea typeface="Verdana" panose="020B0604030504040204" pitchFamily="34" charset="0"/>
                <a:cs typeface="Verdana" panose="020B0604030504040204" pitchFamily="34" charset="0"/>
              </a:rPr>
              <a:t>Keep a list of the names of who attended every event.</a:t>
            </a:r>
          </a:p>
          <a:p>
            <a:r>
              <a:rPr lang="en-US" dirty="0" smtClean="0">
                <a:latin typeface="Verdana" panose="020B0604030504040204" pitchFamily="34" charset="0"/>
                <a:ea typeface="Verdana" panose="020B0604030504040204" pitchFamily="34" charset="0"/>
                <a:cs typeface="Verdana" panose="020B0604030504040204" pitchFamily="34" charset="0"/>
              </a:rPr>
              <a:t>Be sure to update your list</a:t>
            </a:r>
            <a:r>
              <a:rPr lang="en-US" baseline="0" dirty="0" smtClean="0">
                <a:latin typeface="Verdana" panose="020B0604030504040204" pitchFamily="34" charset="0"/>
                <a:ea typeface="Verdana" panose="020B0604030504040204" pitchFamily="34" charset="0"/>
                <a:cs typeface="Verdana" panose="020B0604030504040204" pitchFamily="34" charset="0"/>
              </a:rPr>
              <a:t> periodically</a:t>
            </a:r>
            <a:r>
              <a:rPr lang="en-US" dirty="0" smtClean="0">
                <a:latin typeface="Verdana" panose="020B0604030504040204" pitchFamily="34" charset="0"/>
                <a:ea typeface="Verdana" panose="020B0604030504040204" pitchFamily="34" charset="0"/>
                <a:cs typeface="Verdana" panose="020B0604030504040204" pitchFamily="34" charset="0"/>
              </a:rPr>
              <a:t>. This needs to be in a time sequence</a:t>
            </a:r>
            <a:r>
              <a:rPr lang="en-US" baseline="0" dirty="0" smtClean="0">
                <a:latin typeface="Verdana" panose="020B0604030504040204" pitchFamily="34" charset="0"/>
                <a:ea typeface="Verdana" panose="020B0604030504040204" pitchFamily="34" charset="0"/>
                <a:cs typeface="Verdana" panose="020B0604030504040204" pitchFamily="34" charset="0"/>
              </a:rPr>
              <a:t> </a:t>
            </a:r>
            <a:r>
              <a:rPr lang="en-US" dirty="0" smtClean="0">
                <a:latin typeface="Verdana" panose="020B0604030504040204" pitchFamily="34" charset="0"/>
                <a:ea typeface="Verdana" panose="020B0604030504040204" pitchFamily="34" charset="0"/>
                <a:cs typeface="Verdana" panose="020B0604030504040204" pitchFamily="34" charset="0"/>
              </a:rPr>
              <a:t>that is relevant to when the</a:t>
            </a:r>
            <a:r>
              <a:rPr lang="en-US" baseline="0" dirty="0" smtClean="0">
                <a:latin typeface="Verdana" panose="020B0604030504040204" pitchFamily="34" charset="0"/>
                <a:ea typeface="Verdana" panose="020B0604030504040204" pitchFamily="34" charset="0"/>
                <a:cs typeface="Verdana" panose="020B0604030504040204" pitchFamily="34" charset="0"/>
              </a:rPr>
              <a:t> person came to the Zonta event.</a:t>
            </a:r>
          </a:p>
          <a:p>
            <a:endParaRPr lang="en-US" baseline="0" dirty="0" smtClean="0">
              <a:latin typeface="Verdana" panose="020B0604030504040204" pitchFamily="34" charset="0"/>
              <a:ea typeface="Verdana" panose="020B0604030504040204" pitchFamily="34" charset="0"/>
              <a:cs typeface="Verdana" panose="020B0604030504040204" pitchFamily="34" charset="0"/>
            </a:endParaRPr>
          </a:p>
          <a:p>
            <a:r>
              <a:rPr lang="en-US" dirty="0" smtClean="0">
                <a:latin typeface="Verdana" panose="020B0604030504040204" pitchFamily="34" charset="0"/>
                <a:ea typeface="Verdana" panose="020B0604030504040204" pitchFamily="34" charset="0"/>
                <a:cs typeface="Verdana" panose="020B0604030504040204" pitchFamily="34" charset="0"/>
              </a:rPr>
              <a:t>Visit</a:t>
            </a:r>
            <a:r>
              <a:rPr lang="en-US" baseline="0" dirty="0" smtClean="0">
                <a:latin typeface="Verdana" panose="020B0604030504040204" pitchFamily="34" charset="0"/>
                <a:ea typeface="Verdana" panose="020B0604030504040204" pitchFamily="34" charset="0"/>
                <a:cs typeface="Verdana" panose="020B0604030504040204" pitchFamily="34" charset="0"/>
              </a:rPr>
              <a:t> the Zonta store, located on the Zonta International site for updated materials like the What is Zonta card, templates and information for club and </a:t>
            </a:r>
            <a:r>
              <a:rPr lang="en-US" baseline="0" dirty="0" err="1" smtClean="0">
                <a:latin typeface="Verdana" panose="020B0604030504040204" pitchFamily="34" charset="0"/>
                <a:ea typeface="Verdana" panose="020B0604030504040204" pitchFamily="34" charset="0"/>
                <a:cs typeface="Verdana" panose="020B0604030504040204" pitchFamily="34" charset="0"/>
              </a:rPr>
              <a:t>ZI</a:t>
            </a:r>
            <a:r>
              <a:rPr lang="en-US" baseline="0" dirty="0" smtClean="0">
                <a:latin typeface="Verdana" panose="020B0604030504040204" pitchFamily="34" charset="0"/>
                <a:ea typeface="Verdana" panose="020B0604030504040204" pitchFamily="34" charset="0"/>
                <a:cs typeface="Verdana" panose="020B0604030504040204" pitchFamily="34" charset="0"/>
              </a:rPr>
              <a:t> brochures and bookmarks to include in your membership kits.</a:t>
            </a:r>
          </a:p>
          <a:p>
            <a:endParaRPr lang="en-US" baseline="0" dirty="0" smtClean="0">
              <a:latin typeface="Verdana" panose="020B0604030504040204" pitchFamily="34" charset="0"/>
              <a:ea typeface="Verdana" panose="020B0604030504040204" pitchFamily="34" charset="0"/>
              <a:cs typeface="Verdana" panose="020B0604030504040204" pitchFamily="34" charset="0"/>
            </a:endParaRPr>
          </a:p>
          <a:p>
            <a:r>
              <a:rPr lang="en-US" baseline="0" dirty="0" smtClean="0">
                <a:latin typeface="Verdana" panose="020B0604030504040204" pitchFamily="34" charset="0"/>
                <a:ea typeface="Verdana" panose="020B0604030504040204" pitchFamily="34" charset="0"/>
                <a:cs typeface="Verdana" panose="020B0604030504040204" pitchFamily="34" charset="0"/>
              </a:rPr>
              <a:t>Many clubs use generic business cards with the club e-mail, website and information on their club meetings. Printed materials are a minimal cost and can be great investment in your club’s membership efforts.</a:t>
            </a:r>
          </a:p>
          <a:p>
            <a:endParaRPr lang="en-US" baseline="0" dirty="0" smtClean="0">
              <a:latin typeface="Verdana" panose="020B0604030504040204" pitchFamily="34" charset="0"/>
              <a:ea typeface="Verdana" panose="020B0604030504040204" pitchFamily="34" charset="0"/>
              <a:cs typeface="Verdana" panose="020B0604030504040204" pitchFamily="34" charset="0"/>
            </a:endParaRPr>
          </a:p>
          <a:p>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F5E7DEF7-4706-4235-85BE-CFD0C9DEABF8}" type="slidenum">
              <a:rPr lang="en-US" smtClean="0"/>
              <a:pPr/>
              <a:t>6</a:t>
            </a:fld>
            <a:endParaRPr lang="en-US" dirty="0"/>
          </a:p>
        </p:txBody>
      </p:sp>
    </p:spTree>
    <p:extLst>
      <p:ext uri="{BB962C8B-B14F-4D97-AF65-F5344CB8AC3E}">
        <p14:creationId xmlns:p14="http://schemas.microsoft.com/office/powerpoint/2010/main" val="2183346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Verdana" panose="020B0604030504040204" pitchFamily="34" charset="0"/>
                <a:ea typeface="Verdana" panose="020B0604030504040204" pitchFamily="34" charset="0"/>
                <a:cs typeface="Verdana" panose="020B0604030504040204" pitchFamily="34" charset="0"/>
              </a:rPr>
              <a:t>Zonta International has </a:t>
            </a:r>
            <a:r>
              <a:rPr lang="en-US" baseline="0" dirty="0" smtClean="0">
                <a:latin typeface="Verdana" panose="020B0604030504040204" pitchFamily="34" charset="0"/>
                <a:ea typeface="Verdana" panose="020B0604030504040204" pitchFamily="34" charset="0"/>
                <a:cs typeface="Verdana" panose="020B0604030504040204" pitchFamily="34" charset="0"/>
              </a:rPr>
              <a:t>materials for purchase.</a:t>
            </a:r>
            <a:endParaRPr lang="en-US" dirty="0" smtClean="0">
              <a:latin typeface="Verdana" panose="020B0604030504040204" pitchFamily="34" charset="0"/>
              <a:ea typeface="Verdana" panose="020B0604030504040204" pitchFamily="34" charset="0"/>
              <a:cs typeface="Verdana" panose="020B0604030504040204" pitchFamily="34" charset="0"/>
            </a:endParaRPr>
          </a:p>
          <a:p>
            <a:endParaRPr lang="en-US" dirty="0" smtClean="0">
              <a:latin typeface="Verdana" panose="020B0604030504040204" pitchFamily="34" charset="0"/>
              <a:ea typeface="Verdana" panose="020B0604030504040204" pitchFamily="34" charset="0"/>
              <a:cs typeface="Verdana" panose="020B0604030504040204" pitchFamily="34" charset="0"/>
            </a:endParaRPr>
          </a:p>
          <a:p>
            <a:r>
              <a:rPr lang="en-US" dirty="0" smtClean="0">
                <a:latin typeface="Verdana" panose="020B0604030504040204" pitchFamily="34" charset="0"/>
                <a:ea typeface="Verdana" panose="020B0604030504040204" pitchFamily="34" charset="0"/>
                <a:cs typeface="Verdana" panose="020B0604030504040204" pitchFamily="34" charset="0"/>
              </a:rPr>
              <a:t>The introduction</a:t>
            </a:r>
            <a:r>
              <a:rPr lang="en-US" baseline="0" dirty="0" smtClean="0">
                <a:latin typeface="Verdana" panose="020B0604030504040204" pitchFamily="34" charset="0"/>
                <a:ea typeface="Verdana" panose="020B0604030504040204" pitchFamily="34" charset="0"/>
                <a:cs typeface="Verdana" panose="020B0604030504040204" pitchFamily="34" charset="0"/>
              </a:rPr>
              <a:t> to Zonta </a:t>
            </a:r>
            <a:r>
              <a:rPr lang="en-US" dirty="0" smtClean="0">
                <a:latin typeface="Verdana" panose="020B0604030504040204" pitchFamily="34" charset="0"/>
                <a:ea typeface="Verdana" panose="020B0604030504040204" pitchFamily="34" charset="0"/>
                <a:cs typeface="Verdana" panose="020B0604030504040204" pitchFamily="34" charset="0"/>
              </a:rPr>
              <a:t>card </a:t>
            </a:r>
            <a:r>
              <a:rPr lang="en-US" baseline="0" dirty="0" smtClean="0">
                <a:latin typeface="Verdana" panose="020B0604030504040204" pitchFamily="34" charset="0"/>
                <a:ea typeface="Verdana" panose="020B0604030504040204" pitchFamily="34" charset="0"/>
                <a:cs typeface="Verdana" panose="020B0604030504040204" pitchFamily="34" charset="0"/>
              </a:rPr>
              <a:t>f</a:t>
            </a:r>
            <a:r>
              <a:rPr lang="en-US" dirty="0" smtClean="0">
                <a:latin typeface="Verdana" panose="020B0604030504040204" pitchFamily="34" charset="0"/>
                <a:ea typeface="Verdana" panose="020B0604030504040204" pitchFamily="34" charset="0"/>
                <a:cs typeface="Verdana" panose="020B0604030504040204" pitchFamily="34" charset="0"/>
              </a:rPr>
              <a:t>olds neatly to fit in any wallet, and is great to have for handing out to prospective new members.</a:t>
            </a:r>
          </a:p>
          <a:p>
            <a:endParaRPr lang="en-US" dirty="0" smtClean="0">
              <a:latin typeface="Verdana" panose="020B0604030504040204" pitchFamily="34" charset="0"/>
              <a:ea typeface="Verdana" panose="020B0604030504040204" pitchFamily="34" charset="0"/>
              <a:cs typeface="Verdana" panose="020B0604030504040204" pitchFamily="34" charset="0"/>
            </a:endParaRPr>
          </a:p>
          <a:p>
            <a:r>
              <a:rPr lang="en-US" dirty="0" smtClean="0">
                <a:latin typeface="Verdana" panose="020B0604030504040204" pitchFamily="34" charset="0"/>
                <a:ea typeface="Verdana" panose="020B0604030504040204" pitchFamily="34" charset="0"/>
                <a:cs typeface="Verdana" panose="020B0604030504040204" pitchFamily="34" charset="0"/>
              </a:rPr>
              <a:t>The Zontian magazine gives</a:t>
            </a:r>
            <a:r>
              <a:rPr lang="en-US" baseline="0" dirty="0" smtClean="0">
                <a:latin typeface="Verdana" panose="020B0604030504040204" pitchFamily="34" charset="0"/>
                <a:ea typeface="Verdana" panose="020B0604030504040204" pitchFamily="34" charset="0"/>
                <a:cs typeface="Verdana" panose="020B0604030504040204" pitchFamily="34" charset="0"/>
              </a:rPr>
              <a:t> members detailed information about Zonta’s International Service Projects and committee work.</a:t>
            </a:r>
            <a:endParaRPr lang="en-US" dirty="0" smtClean="0">
              <a:latin typeface="Verdana" panose="020B0604030504040204" pitchFamily="34" charset="0"/>
              <a:ea typeface="Verdana" panose="020B0604030504040204" pitchFamily="34" charset="0"/>
              <a:cs typeface="Verdana" panose="020B0604030504040204" pitchFamily="34" charset="0"/>
            </a:endParaRPr>
          </a:p>
          <a:p>
            <a:endParaRPr lang="en-US" dirty="0" smtClean="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These items can be purchased through the “Zonta Store” on </a:t>
            </a:r>
            <a:r>
              <a:rPr lang="en-US" dirty="0" err="1">
                <a:latin typeface="Verdana" panose="020B0604030504040204" pitchFamily="34" charset="0"/>
                <a:ea typeface="Verdana" panose="020B0604030504040204" pitchFamily="34" charset="0"/>
                <a:cs typeface="Verdana" panose="020B0604030504040204" pitchFamily="34" charset="0"/>
              </a:rPr>
              <a:t>ZI’s</a:t>
            </a:r>
            <a:r>
              <a:rPr lang="en-US" dirty="0">
                <a:latin typeface="Verdana" panose="020B0604030504040204" pitchFamily="34" charset="0"/>
                <a:ea typeface="Verdana" panose="020B0604030504040204" pitchFamily="34" charset="0"/>
                <a:cs typeface="Verdana" panose="020B0604030504040204" pitchFamily="34" charset="0"/>
              </a:rPr>
              <a:t> website.</a:t>
            </a:r>
            <a:endParaRPr lang="en-US" dirty="0" smtClean="0">
              <a:latin typeface="Verdana" panose="020B0604030504040204" pitchFamily="34" charset="0"/>
              <a:ea typeface="Verdana" panose="020B0604030504040204" pitchFamily="34" charset="0"/>
              <a:cs typeface="Verdana" panose="020B0604030504040204" pitchFamily="34" charset="0"/>
            </a:endParaRPr>
          </a:p>
          <a:p>
            <a:endParaRPr lang="en-US" dirty="0" smtClean="0">
              <a:latin typeface="Verdana" panose="020B0604030504040204" pitchFamily="34" charset="0"/>
              <a:ea typeface="Verdana" panose="020B0604030504040204" pitchFamily="34" charset="0"/>
              <a:cs typeface="Verdana" panose="020B0604030504040204" pitchFamily="34" charset="0"/>
            </a:endParaRPr>
          </a:p>
          <a:p>
            <a:r>
              <a:rPr lang="en-US" dirty="0" smtClean="0">
                <a:latin typeface="Verdana" panose="020B0604030504040204" pitchFamily="34" charset="0"/>
                <a:ea typeface="Verdana" panose="020B0604030504040204" pitchFamily="34" charset="0"/>
                <a:cs typeface="Verdana" panose="020B0604030504040204" pitchFamily="34" charset="0"/>
              </a:rPr>
              <a:t>You</a:t>
            </a:r>
            <a:r>
              <a:rPr lang="en-US" baseline="0" dirty="0" smtClean="0">
                <a:latin typeface="Verdana" panose="020B0604030504040204" pitchFamily="34" charset="0"/>
                <a:ea typeface="Verdana" panose="020B0604030504040204" pitchFamily="34" charset="0"/>
                <a:cs typeface="Verdana" panose="020B0604030504040204" pitchFamily="34" charset="0"/>
              </a:rPr>
              <a:t> can also create your own materials. </a:t>
            </a:r>
            <a:r>
              <a:rPr lang="en-US" dirty="0" smtClean="0">
                <a:latin typeface="Verdana" panose="020B0604030504040204" pitchFamily="34" charset="0"/>
                <a:ea typeface="Verdana" panose="020B0604030504040204" pitchFamily="34" charset="0"/>
                <a:cs typeface="Verdana" panose="020B0604030504040204" pitchFamily="34" charset="0"/>
              </a:rPr>
              <a:t>Bookmarks are an inexpensive</a:t>
            </a:r>
            <a:r>
              <a:rPr lang="en-US" baseline="0" dirty="0" smtClean="0">
                <a:latin typeface="Verdana" panose="020B0604030504040204" pitchFamily="34" charset="0"/>
                <a:ea typeface="Verdana" panose="020B0604030504040204" pitchFamily="34" charset="0"/>
                <a:cs typeface="Verdana" panose="020B0604030504040204" pitchFamily="34" charset="0"/>
              </a:rPr>
              <a:t> way for clubs to share information.  They can be given away at events and used with your elevator speech.</a:t>
            </a:r>
          </a:p>
          <a:p>
            <a:endParaRPr lang="en-US" baseline="0" dirty="0" smtClean="0">
              <a:latin typeface="Verdana" panose="020B0604030504040204" pitchFamily="34" charset="0"/>
              <a:ea typeface="Verdana" panose="020B0604030504040204" pitchFamily="34" charset="0"/>
              <a:cs typeface="Verdana" panose="020B0604030504040204" pitchFamily="34" charset="0"/>
            </a:endParaRPr>
          </a:p>
          <a:p>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F5E7DEF7-4706-4235-85BE-CFD0C9DEABF8}" type="slidenum">
              <a:rPr lang="en-US" smtClean="0"/>
              <a:pPr/>
              <a:t>7</a:t>
            </a:fld>
            <a:endParaRPr lang="en-US" dirty="0"/>
          </a:p>
        </p:txBody>
      </p:sp>
    </p:spTree>
    <p:extLst>
      <p:ext uri="{BB962C8B-B14F-4D97-AF65-F5344CB8AC3E}">
        <p14:creationId xmlns:p14="http://schemas.microsoft.com/office/powerpoint/2010/main" val="1133665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733">
              <a:defRPr/>
            </a:pPr>
            <a:r>
              <a:rPr lang="en-US" dirty="0" smtClean="0"/>
              <a:t>Remember, allow those</a:t>
            </a:r>
            <a:r>
              <a:rPr lang="en-US" baseline="0" dirty="0" smtClean="0"/>
              <a:t> with skills, training, passion in Zonta, and enthusiasm in recruiting lead the way.  </a:t>
            </a:r>
          </a:p>
          <a:p>
            <a:pPr defTabSz="924733">
              <a:defRPr/>
            </a:pPr>
            <a:endParaRPr lang="en-US" baseline="0" dirty="0" smtClean="0"/>
          </a:p>
          <a:p>
            <a:pPr defTabSz="924733">
              <a:defRPr/>
            </a:pPr>
            <a:r>
              <a:rPr lang="en-US" dirty="0" smtClean="0"/>
              <a:t>It is the responsibility  of every club member to engage new members.  Your club</a:t>
            </a:r>
            <a:r>
              <a:rPr lang="en-US" baseline="0" dirty="0" smtClean="0"/>
              <a:t> m</a:t>
            </a:r>
            <a:r>
              <a:rPr lang="en-US" dirty="0" smtClean="0"/>
              <a:t>embers</a:t>
            </a:r>
            <a:r>
              <a:rPr lang="en-US" baseline="0" dirty="0" smtClean="0"/>
              <a:t> need to know that they </a:t>
            </a:r>
            <a:r>
              <a:rPr lang="en-US" dirty="0" smtClean="0"/>
              <a:t>do</a:t>
            </a:r>
            <a:r>
              <a:rPr lang="en-US" baseline="0" dirty="0" smtClean="0"/>
              <a:t> not necessarily need to be the contact person, but everyone should be on the lookout for potential members and pass the names on to the committee or person responsible for the follow up.  Sponsoring , Organizing and Mentoring is spreading the work of Zonta.    </a:t>
            </a:r>
          </a:p>
          <a:p>
            <a:endParaRPr lang="en-US" baseline="0" dirty="0" smtClean="0"/>
          </a:p>
          <a:p>
            <a:r>
              <a:rPr lang="en-US" baseline="0" dirty="0" smtClean="0"/>
              <a:t>REMEMBER: BEHIND EVERY GREAT PLAN IS A NUMBER OF DEDICATED AND PASSIONATE  PEOPLE.</a:t>
            </a:r>
          </a:p>
          <a:p>
            <a:endParaRPr lang="en-US" baseline="0" dirty="0" smtClean="0"/>
          </a:p>
          <a:p>
            <a:r>
              <a:rPr lang="en-US" baseline="0" dirty="0" smtClean="0"/>
              <a:t>ZONTAINS ARE THOSE PEOPLE!</a:t>
            </a:r>
          </a:p>
          <a:p>
            <a:endParaRPr lang="en-US" dirty="0"/>
          </a:p>
        </p:txBody>
      </p:sp>
      <p:sp>
        <p:nvSpPr>
          <p:cNvPr id="4" name="Slide Number Placeholder 3"/>
          <p:cNvSpPr>
            <a:spLocks noGrp="1"/>
          </p:cNvSpPr>
          <p:nvPr>
            <p:ph type="sldNum" sz="quarter" idx="10"/>
          </p:nvPr>
        </p:nvSpPr>
        <p:spPr/>
        <p:txBody>
          <a:bodyPr/>
          <a:lstStyle/>
          <a:p>
            <a:fld id="{F5E7DEF7-4706-4235-85BE-CFD0C9DEABF8}" type="slidenum">
              <a:rPr lang="en-US" smtClean="0"/>
              <a:pPr/>
              <a:t>8</a:t>
            </a:fld>
            <a:endParaRPr lang="en-US" dirty="0"/>
          </a:p>
        </p:txBody>
      </p:sp>
    </p:spTree>
    <p:extLst>
      <p:ext uri="{BB962C8B-B14F-4D97-AF65-F5344CB8AC3E}">
        <p14:creationId xmlns:p14="http://schemas.microsoft.com/office/powerpoint/2010/main" val="284426492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8.jp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ZontaInternational_PowerPoint_LO_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5765" y="4678855"/>
            <a:ext cx="9144000" cy="640036"/>
          </a:xfrm>
        </p:spPr>
        <p:txBody>
          <a:bodyPr>
            <a:normAutofit/>
          </a:bodyPr>
          <a:lstStyle>
            <a:lvl1pPr>
              <a:defRPr sz="3600" b="0" i="0">
                <a:solidFill>
                  <a:schemeClr val="tx1"/>
                </a:solidFill>
                <a:latin typeface="Lato Regular"/>
                <a:cs typeface="Lato Regular"/>
              </a:defRPr>
            </a:lvl1pPr>
          </a:lstStyle>
          <a:p>
            <a:r>
              <a:rPr lang="en-US" smtClean="0"/>
              <a:t>Click to edit Master title style</a:t>
            </a:r>
            <a:endParaRPr lang="en-US" dirty="0"/>
          </a:p>
        </p:txBody>
      </p:sp>
      <p:sp>
        <p:nvSpPr>
          <p:cNvPr id="3" name="Subtitle 2"/>
          <p:cNvSpPr>
            <a:spLocks noGrp="1"/>
          </p:cNvSpPr>
          <p:nvPr>
            <p:ph type="subTitle" idx="1"/>
          </p:nvPr>
        </p:nvSpPr>
        <p:spPr>
          <a:xfrm>
            <a:off x="1476703" y="5340459"/>
            <a:ext cx="6400800" cy="536575"/>
          </a:xfrm>
        </p:spPr>
        <p:txBody>
          <a:bodyPr>
            <a:normAutofit/>
          </a:bodyPr>
          <a:lstStyle>
            <a:lvl1pPr marL="0" indent="0" algn="ctr">
              <a:buNone/>
              <a:defRPr sz="2400" b="0" i="0">
                <a:solidFill>
                  <a:srgbClr val="000000"/>
                </a:solidFill>
                <a:latin typeface="Lato Regular"/>
                <a:cs typeface="Lato 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97090" y="5938738"/>
            <a:ext cx="978287" cy="733715"/>
          </a:xfrm>
          <a:prstGeom prst="rect">
            <a:avLst/>
          </a:prstGeom>
          <a:ln>
            <a:solidFill>
              <a:srgbClr val="802528"/>
            </a:solidFill>
          </a:ln>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91998" y="5938816"/>
            <a:ext cx="1100337" cy="733558"/>
          </a:xfrm>
          <a:prstGeom prst="rect">
            <a:avLst/>
          </a:prstGeom>
          <a:ln>
            <a:solidFill>
              <a:srgbClr val="802528"/>
            </a:solidFill>
          </a:ln>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80132" y="5940114"/>
            <a:ext cx="1069700" cy="730962"/>
          </a:xfrm>
          <a:prstGeom prst="rect">
            <a:avLst/>
          </a:prstGeom>
          <a:ln>
            <a:solidFill>
              <a:srgbClr val="802528"/>
            </a:solidFill>
          </a:ln>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1853797" y="5939835"/>
            <a:ext cx="1250611" cy="731520"/>
          </a:xfrm>
          <a:prstGeom prst="rect">
            <a:avLst/>
          </a:prstGeom>
          <a:ln>
            <a:solidFill>
              <a:srgbClr val="802528"/>
            </a:solidFill>
          </a:ln>
        </p:spPr>
      </p:pic>
      <p:pic>
        <p:nvPicPr>
          <p:cNvPr id="9" name="Picture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773682" y="5939835"/>
            <a:ext cx="975360" cy="731520"/>
          </a:xfrm>
          <a:prstGeom prst="rect">
            <a:avLst/>
          </a:prstGeom>
          <a:ln>
            <a:solidFill>
              <a:srgbClr val="802528"/>
            </a:solidFill>
          </a:ln>
        </p:spPr>
      </p:pic>
      <p:pic>
        <p:nvPicPr>
          <p:cNvPr id="10" name="Picture 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3209163" y="5938816"/>
            <a:ext cx="978080" cy="733558"/>
          </a:xfrm>
          <a:prstGeom prst="rect">
            <a:avLst/>
          </a:prstGeom>
          <a:ln>
            <a:solidFill>
              <a:srgbClr val="802528"/>
            </a:solidFill>
          </a:ln>
        </p:spPr>
      </p:pic>
      <p:pic>
        <p:nvPicPr>
          <p:cNvPr id="11" name="Picture 10"/>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754588" y="5939835"/>
            <a:ext cx="1034255" cy="731520"/>
          </a:xfrm>
          <a:prstGeom prst="rect">
            <a:avLst/>
          </a:prstGeom>
          <a:ln>
            <a:solidFill>
              <a:srgbClr val="802528"/>
            </a:solidFill>
          </a:ln>
        </p:spPr>
      </p:pic>
    </p:spTree>
    <p:extLst>
      <p:ext uri="{BB962C8B-B14F-4D97-AF65-F5344CB8AC3E}">
        <p14:creationId xmlns:p14="http://schemas.microsoft.com/office/powerpoint/2010/main" val="2363670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descr="ZontaInternational_PowerPoint_interiorLO_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62000" y="274638"/>
            <a:ext cx="7924800" cy="1143000"/>
          </a:xfrm>
        </p:spPr>
        <p:txBody>
          <a:bodyPr>
            <a:normAutofit/>
          </a:bodyPr>
          <a:lstStyle>
            <a:lvl1pPr algn="l">
              <a:defRPr sz="3600" b="0" i="0">
                <a:solidFill>
                  <a:srgbClr val="000000"/>
                </a:solidFill>
                <a:latin typeface="Lato Regular"/>
                <a:cs typeface="Lato Regular"/>
              </a:defRPr>
            </a:lvl1pPr>
          </a:lstStyle>
          <a:p>
            <a:r>
              <a:rPr lang="en-US" smtClean="0"/>
              <a:t>Click to edit Master title style</a:t>
            </a:r>
            <a:endParaRPr lang="en-US" dirty="0"/>
          </a:p>
        </p:txBody>
      </p:sp>
      <p:sp>
        <p:nvSpPr>
          <p:cNvPr id="3" name="Content Placeholder 2"/>
          <p:cNvSpPr>
            <a:spLocks noGrp="1"/>
          </p:cNvSpPr>
          <p:nvPr>
            <p:ph idx="1"/>
          </p:nvPr>
        </p:nvSpPr>
        <p:spPr>
          <a:xfrm>
            <a:off x="762000" y="1600200"/>
            <a:ext cx="7924800" cy="4525963"/>
          </a:xfrm>
        </p:spPr>
        <p:txBody>
          <a:bodyPr/>
          <a:lstStyle>
            <a:lvl1pPr>
              <a:defRPr b="0" i="0">
                <a:solidFill>
                  <a:srgbClr val="000000"/>
                </a:solidFill>
                <a:latin typeface="Lato Regular"/>
                <a:cs typeface="Lato Regular"/>
              </a:defRPr>
            </a:lvl1pPr>
            <a:lvl2pPr>
              <a:defRPr b="0" i="0">
                <a:solidFill>
                  <a:srgbClr val="000000"/>
                </a:solidFill>
                <a:latin typeface="Lato Regular"/>
                <a:cs typeface="Lato Regular"/>
              </a:defRPr>
            </a:lvl2pPr>
            <a:lvl3pPr>
              <a:defRPr b="0" i="0">
                <a:solidFill>
                  <a:srgbClr val="000000"/>
                </a:solidFill>
                <a:latin typeface="Lato Regular"/>
                <a:cs typeface="Lato Regular"/>
              </a:defRPr>
            </a:lvl3pPr>
            <a:lvl4pPr>
              <a:defRPr b="0" i="0">
                <a:solidFill>
                  <a:srgbClr val="000000"/>
                </a:solidFill>
                <a:latin typeface="Lato Regular"/>
                <a:cs typeface="Lato Regular"/>
              </a:defRPr>
            </a:lvl4pPr>
            <a:lvl5pPr>
              <a:defRPr b="0" i="0">
                <a:solidFill>
                  <a:srgbClr val="000000"/>
                </a:solidFill>
                <a:latin typeface="Lato Regular"/>
                <a:cs typeface="Lato Regul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7010400" y="6492339"/>
            <a:ext cx="2133600" cy="365125"/>
          </a:xfrm>
        </p:spPr>
        <p:txBody>
          <a:bodyPr/>
          <a:lstStyle/>
          <a:p>
            <a:fld id="{C03FD958-75D2-C647-BE96-3B36ADE95E0A}" type="slidenum">
              <a:rPr lang="en-US" smtClean="0"/>
              <a:pPr/>
              <a:t>‹#›</a:t>
            </a:fld>
            <a:endParaRPr lang="en-US"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98866" y="5928139"/>
            <a:ext cx="978287" cy="733715"/>
          </a:xfrm>
          <a:prstGeom prst="rect">
            <a:avLst/>
          </a:prstGeom>
          <a:ln>
            <a:solidFill>
              <a:srgbClr val="802528"/>
            </a:solidFill>
          </a:ln>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93330" y="5928217"/>
            <a:ext cx="1100337" cy="733558"/>
          </a:xfrm>
          <a:prstGeom prst="rect">
            <a:avLst/>
          </a:prstGeom>
          <a:ln>
            <a:solidFill>
              <a:srgbClr val="802528"/>
            </a:solidFill>
          </a:ln>
        </p:spPr>
      </p:pic>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82351" y="5929515"/>
            <a:ext cx="1069700" cy="730962"/>
          </a:xfrm>
          <a:prstGeom prst="rect">
            <a:avLst/>
          </a:prstGeom>
          <a:ln>
            <a:solidFill>
              <a:srgbClr val="802528"/>
            </a:solidFill>
          </a:ln>
        </p:spPr>
      </p:pic>
      <p:pic>
        <p:nvPicPr>
          <p:cNvPr id="9" name="Pictur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1854241" y="5929236"/>
            <a:ext cx="1250611" cy="731520"/>
          </a:xfrm>
          <a:prstGeom prst="rect">
            <a:avLst/>
          </a:prstGeom>
          <a:ln>
            <a:solidFill>
              <a:srgbClr val="802528"/>
            </a:solidFill>
          </a:ln>
        </p:spPr>
      </p:pic>
      <p:pic>
        <p:nvPicPr>
          <p:cNvPr id="10" name="Picture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773682" y="5929236"/>
            <a:ext cx="975360" cy="731520"/>
          </a:xfrm>
          <a:prstGeom prst="rect">
            <a:avLst/>
          </a:prstGeom>
          <a:ln>
            <a:solidFill>
              <a:srgbClr val="802528"/>
            </a:solidFill>
          </a:ln>
        </p:spPr>
      </p:pic>
      <p:pic>
        <p:nvPicPr>
          <p:cNvPr id="11" name="Picture 1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3210051" y="5928217"/>
            <a:ext cx="978080" cy="733558"/>
          </a:xfrm>
          <a:prstGeom prst="rect">
            <a:avLst/>
          </a:prstGeom>
          <a:ln>
            <a:solidFill>
              <a:srgbClr val="802528"/>
            </a:solidFill>
          </a:ln>
        </p:spPr>
      </p:pic>
    </p:spTree>
    <p:extLst>
      <p:ext uri="{BB962C8B-B14F-4D97-AF65-F5344CB8AC3E}">
        <p14:creationId xmlns:p14="http://schemas.microsoft.com/office/powerpoint/2010/main" val="208717831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descr="ZontaInternational_PowerPoint_interiorLO_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00690" y="274638"/>
            <a:ext cx="7986110" cy="1143000"/>
          </a:xfrm>
        </p:spPr>
        <p:txBody>
          <a:bodyPr>
            <a:normAutofit/>
          </a:bodyPr>
          <a:lstStyle>
            <a:lvl1pPr algn="l">
              <a:defRPr sz="3600" b="0" i="0">
                <a:solidFill>
                  <a:srgbClr val="000000"/>
                </a:solidFill>
                <a:latin typeface="Lato Regular"/>
                <a:cs typeface="Lato Regular"/>
              </a:defRPr>
            </a:lvl1pPr>
          </a:lstStyle>
          <a:p>
            <a:r>
              <a:rPr lang="en-US" smtClean="0"/>
              <a:t>Click to edit Master title style</a:t>
            </a:r>
            <a:endParaRPr lang="en-US" dirty="0"/>
          </a:p>
        </p:txBody>
      </p:sp>
      <p:sp>
        <p:nvSpPr>
          <p:cNvPr id="3" name="Content Placeholder 2"/>
          <p:cNvSpPr>
            <a:spLocks noGrp="1"/>
          </p:cNvSpPr>
          <p:nvPr>
            <p:ph sz="half" idx="1"/>
          </p:nvPr>
        </p:nvSpPr>
        <p:spPr>
          <a:xfrm>
            <a:off x="700690" y="1600200"/>
            <a:ext cx="3795110" cy="4525963"/>
          </a:xfrm>
        </p:spPr>
        <p:txBody>
          <a:bodyPr/>
          <a:lstStyle>
            <a:lvl1pPr>
              <a:defRPr sz="2800" b="0" i="0">
                <a:solidFill>
                  <a:srgbClr val="000000"/>
                </a:solidFill>
                <a:latin typeface="Lato Regular"/>
                <a:cs typeface="Lato Regular"/>
              </a:defRPr>
            </a:lvl1pPr>
            <a:lvl2pPr>
              <a:defRPr sz="2400" b="0" i="0">
                <a:solidFill>
                  <a:srgbClr val="000000"/>
                </a:solidFill>
                <a:latin typeface="Lato Regular"/>
                <a:cs typeface="Lato Regular"/>
              </a:defRPr>
            </a:lvl2pPr>
            <a:lvl3pPr>
              <a:defRPr sz="2000" b="0" i="0">
                <a:solidFill>
                  <a:srgbClr val="000000"/>
                </a:solidFill>
                <a:latin typeface="Lato Regular"/>
                <a:cs typeface="Lato Regular"/>
              </a:defRPr>
            </a:lvl3pPr>
            <a:lvl4pPr>
              <a:defRPr sz="1800" b="0" i="0">
                <a:solidFill>
                  <a:srgbClr val="000000"/>
                </a:solidFill>
                <a:latin typeface="Lato Regular"/>
                <a:cs typeface="Lato Regular"/>
              </a:defRPr>
            </a:lvl4pPr>
            <a:lvl5pPr>
              <a:defRPr sz="1800" b="0" i="0">
                <a:solidFill>
                  <a:srgbClr val="000000"/>
                </a:solidFill>
                <a:latin typeface="Lato Regular"/>
                <a:cs typeface="Lato Regular"/>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b="0" i="0">
                <a:solidFill>
                  <a:srgbClr val="000000"/>
                </a:solidFill>
                <a:latin typeface="Lato Regular"/>
                <a:cs typeface="Lato Regular"/>
              </a:defRPr>
            </a:lvl1pPr>
            <a:lvl2pPr>
              <a:defRPr sz="2400" b="0" i="0">
                <a:solidFill>
                  <a:srgbClr val="000000"/>
                </a:solidFill>
                <a:latin typeface="Lato Regular"/>
                <a:cs typeface="Lato Regular"/>
              </a:defRPr>
            </a:lvl2pPr>
            <a:lvl3pPr>
              <a:defRPr sz="2000" b="0" i="0">
                <a:solidFill>
                  <a:srgbClr val="000000"/>
                </a:solidFill>
                <a:latin typeface="Lato Regular"/>
                <a:cs typeface="Lato Regular"/>
              </a:defRPr>
            </a:lvl3pPr>
            <a:lvl4pPr>
              <a:defRPr sz="1800" b="0" i="0">
                <a:solidFill>
                  <a:srgbClr val="000000"/>
                </a:solidFill>
                <a:latin typeface="Lato Regular"/>
                <a:cs typeface="Lato Regular"/>
              </a:defRPr>
            </a:lvl4pPr>
            <a:lvl5pPr>
              <a:defRPr sz="1800" b="0" i="0">
                <a:solidFill>
                  <a:srgbClr val="000000"/>
                </a:solidFill>
                <a:latin typeface="Lato Regular"/>
                <a:cs typeface="Lato Regular"/>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a:xfrm>
            <a:off x="7010400" y="6492875"/>
            <a:ext cx="2133600" cy="365125"/>
          </a:xfrm>
        </p:spPr>
        <p:txBody>
          <a:bodyPr/>
          <a:lstStyle>
            <a:lvl1pPr>
              <a:defRPr>
                <a:latin typeface="Arial"/>
                <a:cs typeface="Arial"/>
              </a:defRPr>
            </a:lvl1pPr>
          </a:lstStyle>
          <a:p>
            <a:fld id="{C03FD958-75D2-C647-BE96-3B36ADE95E0A}" type="slidenum">
              <a:rPr lang="en-US" smtClean="0"/>
              <a:pPr/>
              <a:t>‹#›</a:t>
            </a:fld>
            <a:endParaRPr lang="en-US" dirty="0"/>
          </a:p>
        </p:txBody>
      </p:sp>
    </p:spTree>
    <p:extLst>
      <p:ext uri="{BB962C8B-B14F-4D97-AF65-F5344CB8AC3E}">
        <p14:creationId xmlns:p14="http://schemas.microsoft.com/office/powerpoint/2010/main" val="2666563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2" name="Picture 1" descr="ZontaInternational_PowerPoint_reverse_LO_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735724" y="274638"/>
            <a:ext cx="7951076" cy="1143000"/>
          </a:xfrm>
        </p:spPr>
        <p:txBody>
          <a:bodyPr>
            <a:normAutofit/>
          </a:bodyPr>
          <a:lstStyle>
            <a:lvl1pPr algn="l">
              <a:defRPr sz="3600" b="0" i="0">
                <a:solidFill>
                  <a:srgbClr val="FFFFFF"/>
                </a:solidFill>
                <a:latin typeface="Lato Regular"/>
                <a:cs typeface="Lato Regular"/>
              </a:defRPr>
            </a:lvl1pPr>
          </a:lstStyle>
          <a:p>
            <a:r>
              <a:rPr lang="en-US" smtClean="0"/>
              <a:t>Click to edit Master title style</a:t>
            </a:r>
            <a:endParaRPr lang="en-US" dirty="0"/>
          </a:p>
        </p:txBody>
      </p:sp>
      <p:sp>
        <p:nvSpPr>
          <p:cNvPr id="8" name="Slide Number Placeholder 6"/>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03FD958-75D2-C647-BE96-3B36ADE95E0A}"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3770018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4" name="Picture 3" descr="ZontaInternational_PowerPoint_LO_TE.jpg"/>
          <p:cNvPicPr>
            <a:picLocks noChangeAspect="1"/>
          </p:cNvPicPr>
          <p:nvPr userDrawn="1"/>
        </p:nvPicPr>
        <p:blipFill rotWithShape="1">
          <a:blip r:embed="rId2">
            <a:extLst>
              <a:ext uri="{28A0092B-C50C-407E-A947-70E740481C1C}">
                <a14:useLocalDpi xmlns:a14="http://schemas.microsoft.com/office/drawing/2010/main" val="0"/>
              </a:ext>
            </a:extLst>
          </a:blip>
          <a:srcRect l="-1" r="87101"/>
          <a:stretch/>
        </p:blipFill>
        <p:spPr>
          <a:xfrm>
            <a:off x="0" y="0"/>
            <a:ext cx="1179576" cy="6858000"/>
          </a:xfrm>
          <a:prstGeom prst="rect">
            <a:avLst/>
          </a:prstGeom>
        </p:spPr>
      </p:pic>
      <p:sp>
        <p:nvSpPr>
          <p:cNvPr id="2" name="Title 1"/>
          <p:cNvSpPr>
            <a:spLocks noGrp="1"/>
          </p:cNvSpPr>
          <p:nvPr>
            <p:ph type="ctrTitle"/>
          </p:nvPr>
        </p:nvSpPr>
        <p:spPr>
          <a:xfrm>
            <a:off x="521207" y="4678855"/>
            <a:ext cx="8607027" cy="640036"/>
          </a:xfrm>
        </p:spPr>
        <p:txBody>
          <a:bodyPr>
            <a:normAutofit/>
          </a:bodyPr>
          <a:lstStyle>
            <a:lvl1pPr>
              <a:defRPr sz="3600" b="0" i="0">
                <a:solidFill>
                  <a:schemeClr val="tx1"/>
                </a:solidFill>
                <a:latin typeface="+mj-lt"/>
                <a:cs typeface="Lato Regular"/>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1206" y="5340459"/>
            <a:ext cx="8607027" cy="536575"/>
          </a:xfrm>
        </p:spPr>
        <p:txBody>
          <a:bodyPr>
            <a:normAutofit/>
          </a:bodyPr>
          <a:lstStyle>
            <a:lvl1pPr marL="0" indent="0" algn="ctr">
              <a:buNone/>
              <a:defRPr sz="2400" b="0" i="0">
                <a:solidFill>
                  <a:srgbClr val="000000"/>
                </a:solidFill>
                <a:latin typeface="+mj-lt"/>
                <a:cs typeface="Lato 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Picture Placeholder 5"/>
          <p:cNvSpPr>
            <a:spLocks noGrp="1"/>
          </p:cNvSpPr>
          <p:nvPr>
            <p:ph type="pic" sz="quarter" idx="10" hasCustomPrompt="1"/>
          </p:nvPr>
        </p:nvSpPr>
        <p:spPr>
          <a:xfrm>
            <a:off x="2450021" y="676275"/>
            <a:ext cx="4306887" cy="3557588"/>
          </a:xfrm>
        </p:spPr>
        <p:txBody>
          <a:bodyPr anchor="ctr"/>
          <a:lstStyle>
            <a:lvl1pPr marL="0" indent="0" algn="ctr">
              <a:buNone/>
              <a:defRPr/>
            </a:lvl1pPr>
          </a:lstStyle>
          <a:p>
            <a:r>
              <a:rPr lang="en-US" dirty="0" smtClean="0"/>
              <a:t>Insert </a:t>
            </a:r>
            <a:br>
              <a:rPr lang="en-US" dirty="0" smtClean="0"/>
            </a:br>
            <a:r>
              <a:rPr lang="en-US" dirty="0" smtClean="0"/>
              <a:t>district/club </a:t>
            </a:r>
            <a:br>
              <a:rPr lang="en-US" dirty="0" smtClean="0"/>
            </a:br>
            <a:r>
              <a:rPr lang="en-US" dirty="0" smtClean="0"/>
              <a:t>logo</a:t>
            </a:r>
            <a:endParaRPr lang="en-US" dirty="0"/>
          </a:p>
        </p:txBody>
      </p:sp>
    </p:spTree>
    <p:extLst>
      <p:ext uri="{BB962C8B-B14F-4D97-AF65-F5344CB8AC3E}">
        <p14:creationId xmlns:p14="http://schemas.microsoft.com/office/powerpoint/2010/main" val="236367092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4" name="Picture 3" descr="ZontaInternational_PowerPoint_interiorLO_TE.jpg"/>
          <p:cNvPicPr>
            <a:picLocks noChangeAspect="1"/>
          </p:cNvPicPr>
          <p:nvPr userDrawn="1"/>
        </p:nvPicPr>
        <p:blipFill rotWithShape="1">
          <a:blip r:embed="rId2">
            <a:extLst>
              <a:ext uri="{28A0092B-C50C-407E-A947-70E740481C1C}">
                <a14:useLocalDpi xmlns:a14="http://schemas.microsoft.com/office/drawing/2010/main" val="0"/>
              </a:ext>
            </a:extLst>
          </a:blip>
          <a:srcRect r="91667"/>
          <a:stretch/>
        </p:blipFill>
        <p:spPr>
          <a:xfrm>
            <a:off x="0" y="0"/>
            <a:ext cx="762000" cy="6858000"/>
          </a:xfrm>
          <a:prstGeom prst="rect">
            <a:avLst/>
          </a:prstGeom>
        </p:spPr>
      </p:pic>
      <p:sp>
        <p:nvSpPr>
          <p:cNvPr id="2" name="Title 1"/>
          <p:cNvSpPr>
            <a:spLocks noGrp="1"/>
          </p:cNvSpPr>
          <p:nvPr>
            <p:ph type="title"/>
          </p:nvPr>
        </p:nvSpPr>
        <p:spPr>
          <a:xfrm>
            <a:off x="762000" y="274638"/>
            <a:ext cx="7924800" cy="1143000"/>
          </a:xfrm>
        </p:spPr>
        <p:txBody>
          <a:bodyPr>
            <a:normAutofit/>
          </a:bodyPr>
          <a:lstStyle>
            <a:lvl1pPr algn="l">
              <a:defRPr sz="4000" b="0" i="0">
                <a:solidFill>
                  <a:srgbClr val="000000"/>
                </a:solidFill>
                <a:latin typeface="+mj-lt"/>
                <a:cs typeface="Lato Regular"/>
              </a:defRPr>
            </a:lvl1pPr>
          </a:lstStyle>
          <a:p>
            <a:r>
              <a:rPr lang="en-US" dirty="0" smtClean="0"/>
              <a:t>Click to edit Master title style</a:t>
            </a:r>
            <a:endParaRPr lang="en-US" dirty="0"/>
          </a:p>
        </p:txBody>
      </p:sp>
      <p:sp>
        <p:nvSpPr>
          <p:cNvPr id="3" name="Content Placeholder 2"/>
          <p:cNvSpPr>
            <a:spLocks noGrp="1"/>
          </p:cNvSpPr>
          <p:nvPr>
            <p:ph idx="1"/>
          </p:nvPr>
        </p:nvSpPr>
        <p:spPr>
          <a:xfrm>
            <a:off x="762000" y="1600200"/>
            <a:ext cx="7924800" cy="4525963"/>
          </a:xfrm>
        </p:spPr>
        <p:txBody>
          <a:bodyPr/>
          <a:lstStyle>
            <a:lvl1pPr>
              <a:defRPr b="0" i="0">
                <a:solidFill>
                  <a:srgbClr val="000000"/>
                </a:solidFill>
                <a:latin typeface="+mn-lt"/>
                <a:cs typeface="Lato Regular"/>
              </a:defRPr>
            </a:lvl1pPr>
            <a:lvl2pPr>
              <a:defRPr b="0" i="0">
                <a:solidFill>
                  <a:srgbClr val="000000"/>
                </a:solidFill>
                <a:latin typeface="+mn-lt"/>
                <a:cs typeface="Lato Regular"/>
              </a:defRPr>
            </a:lvl2pPr>
            <a:lvl3pPr>
              <a:defRPr b="0" i="0">
                <a:solidFill>
                  <a:srgbClr val="000000"/>
                </a:solidFill>
                <a:latin typeface="+mn-lt"/>
                <a:cs typeface="Lato Regular"/>
              </a:defRPr>
            </a:lvl3pPr>
            <a:lvl4pPr>
              <a:defRPr b="0" i="0">
                <a:solidFill>
                  <a:srgbClr val="000000"/>
                </a:solidFill>
                <a:latin typeface="+mn-lt"/>
                <a:cs typeface="Lato Regular"/>
              </a:defRPr>
            </a:lvl4pPr>
            <a:lvl5pPr>
              <a:defRPr b="0" i="0">
                <a:solidFill>
                  <a:srgbClr val="000000"/>
                </a:solidFill>
                <a:latin typeface="+mn-lt"/>
                <a:cs typeface="Lato Regul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7010400" y="6492339"/>
            <a:ext cx="2133600" cy="365125"/>
          </a:xfrm>
        </p:spPr>
        <p:txBody>
          <a:bodyPr/>
          <a:lstStyle/>
          <a:p>
            <a:fld id="{C03FD958-75D2-C647-BE96-3B36ADE95E0A}" type="slidenum">
              <a:rPr lang="en-US" smtClean="0"/>
              <a:pPr/>
              <a:t>‹#›</a:t>
            </a:fld>
            <a:endParaRPr lang="en-US" dirty="0"/>
          </a:p>
        </p:txBody>
      </p:sp>
      <p:sp>
        <p:nvSpPr>
          <p:cNvPr id="7" name="Picture Placeholder 2"/>
          <p:cNvSpPr>
            <a:spLocks noGrp="1"/>
          </p:cNvSpPr>
          <p:nvPr>
            <p:ph type="pic" sz="quarter" idx="13" hasCustomPrompt="1"/>
          </p:nvPr>
        </p:nvSpPr>
        <p:spPr>
          <a:xfrm>
            <a:off x="7772400" y="5622925"/>
            <a:ext cx="1116013" cy="1025525"/>
          </a:xfrm>
        </p:spPr>
        <p:txBody>
          <a:bodyPr anchor="ctr">
            <a:normAutofit/>
          </a:bodyPr>
          <a:lstStyle>
            <a:lvl1pPr marL="0" indent="0" algn="ctr">
              <a:buNone/>
              <a:defRPr sz="1100"/>
            </a:lvl1pPr>
          </a:lstStyle>
          <a:p>
            <a:r>
              <a:rPr lang="en-US" dirty="0" smtClean="0"/>
              <a:t>Insert district/club logo</a:t>
            </a:r>
            <a:endParaRPr lang="en-US" dirty="0"/>
          </a:p>
        </p:txBody>
      </p:sp>
    </p:spTree>
    <p:extLst>
      <p:ext uri="{BB962C8B-B14F-4D97-AF65-F5344CB8AC3E}">
        <p14:creationId xmlns:p14="http://schemas.microsoft.com/office/powerpoint/2010/main" val="32307641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sion Slide">
    <p:spTree>
      <p:nvGrpSpPr>
        <p:cNvPr id="1" name=""/>
        <p:cNvGrpSpPr/>
        <p:nvPr/>
      </p:nvGrpSpPr>
      <p:grpSpPr>
        <a:xfrm>
          <a:off x="0" y="0"/>
          <a:ext cx="0" cy="0"/>
          <a:chOff x="0" y="0"/>
          <a:chExt cx="0" cy="0"/>
        </a:xfrm>
      </p:grpSpPr>
      <p:pic>
        <p:nvPicPr>
          <p:cNvPr id="4" name="Picture 3" descr="ZontaInternational_PowerPoint_interiorLO_TE.jpg"/>
          <p:cNvPicPr>
            <a:picLocks noChangeAspect="1"/>
          </p:cNvPicPr>
          <p:nvPr userDrawn="1"/>
        </p:nvPicPr>
        <p:blipFill rotWithShape="1">
          <a:blip r:embed="rId2">
            <a:extLst>
              <a:ext uri="{28A0092B-C50C-407E-A947-70E740481C1C}">
                <a14:useLocalDpi xmlns:a14="http://schemas.microsoft.com/office/drawing/2010/main" val="0"/>
              </a:ext>
            </a:extLst>
          </a:blip>
          <a:srcRect r="92233"/>
          <a:stretch/>
        </p:blipFill>
        <p:spPr>
          <a:xfrm>
            <a:off x="0" y="0"/>
            <a:ext cx="710184" cy="6858000"/>
          </a:xfrm>
          <a:prstGeom prst="rect">
            <a:avLst/>
          </a:prstGeom>
        </p:spPr>
      </p:pic>
      <p:sp>
        <p:nvSpPr>
          <p:cNvPr id="6" name="Slide Number Placeholder 5"/>
          <p:cNvSpPr>
            <a:spLocks noGrp="1"/>
          </p:cNvSpPr>
          <p:nvPr>
            <p:ph type="sldNum" sz="quarter" idx="12"/>
          </p:nvPr>
        </p:nvSpPr>
        <p:spPr>
          <a:xfrm>
            <a:off x="7010400" y="6492339"/>
            <a:ext cx="2133600" cy="365125"/>
          </a:xfrm>
        </p:spPr>
        <p:txBody>
          <a:bodyPr/>
          <a:lstStyle/>
          <a:p>
            <a:fld id="{C03FD958-75D2-C647-BE96-3B36ADE95E0A}" type="slidenum">
              <a:rPr lang="en-US" smtClean="0"/>
              <a:pPr/>
              <a:t>‹#›</a:t>
            </a:fld>
            <a:endParaRPr lang="en-US" dirty="0"/>
          </a:p>
        </p:txBody>
      </p:sp>
      <p:sp>
        <p:nvSpPr>
          <p:cNvPr id="7" name="TextBox 6"/>
          <p:cNvSpPr txBox="1"/>
          <p:nvPr userDrawn="1"/>
        </p:nvSpPr>
        <p:spPr>
          <a:xfrm>
            <a:off x="710184" y="797511"/>
            <a:ext cx="7924800" cy="5262979"/>
          </a:xfrm>
          <a:prstGeom prst="rect">
            <a:avLst/>
          </a:prstGeom>
          <a:noFill/>
        </p:spPr>
        <p:txBody>
          <a:bodyPr wrap="square" rtlCol="0" anchor="ctr">
            <a:spAutoFit/>
          </a:bodyPr>
          <a:lstStyle/>
          <a:p>
            <a:pPr algn="ctr" fontAlgn="base"/>
            <a:r>
              <a:rPr lang="en-US" sz="2800" b="1" i="0" kern="1200" dirty="0" smtClean="0">
                <a:solidFill>
                  <a:srgbClr val="802528"/>
                </a:solidFill>
                <a:effectLst/>
                <a:latin typeface="+mj-lt"/>
                <a:ea typeface="+mn-ea"/>
                <a:cs typeface="+mn-cs"/>
              </a:rPr>
              <a:t>Zonta International envisions a world in </a:t>
            </a:r>
            <a:br>
              <a:rPr lang="en-US" sz="2800" b="1" i="0" kern="1200" dirty="0" smtClean="0">
                <a:solidFill>
                  <a:srgbClr val="802528"/>
                </a:solidFill>
                <a:effectLst/>
                <a:latin typeface="+mj-lt"/>
                <a:ea typeface="+mn-ea"/>
                <a:cs typeface="+mn-cs"/>
              </a:rPr>
            </a:br>
            <a:r>
              <a:rPr lang="en-US" sz="2800" b="1" i="0" kern="1200" dirty="0" smtClean="0">
                <a:solidFill>
                  <a:srgbClr val="802528"/>
                </a:solidFill>
                <a:effectLst/>
                <a:latin typeface="+mj-lt"/>
                <a:ea typeface="+mn-ea"/>
                <a:cs typeface="+mn-cs"/>
              </a:rPr>
              <a:t>which women's rights are recognized as </a:t>
            </a:r>
            <a:br>
              <a:rPr lang="en-US" sz="2800" b="1" i="0" kern="1200" dirty="0" smtClean="0">
                <a:solidFill>
                  <a:srgbClr val="802528"/>
                </a:solidFill>
                <a:effectLst/>
                <a:latin typeface="+mj-lt"/>
                <a:ea typeface="+mn-ea"/>
                <a:cs typeface="+mn-cs"/>
              </a:rPr>
            </a:br>
            <a:r>
              <a:rPr lang="en-US" sz="2800" b="1" i="0" kern="1200" dirty="0" smtClean="0">
                <a:solidFill>
                  <a:srgbClr val="802528"/>
                </a:solidFill>
                <a:effectLst/>
                <a:latin typeface="+mj-lt"/>
                <a:ea typeface="+mn-ea"/>
                <a:cs typeface="+mn-cs"/>
              </a:rPr>
              <a:t>human rights and every woman is able </a:t>
            </a:r>
            <a:br>
              <a:rPr lang="en-US" sz="2800" b="1" i="0" kern="1200" dirty="0" smtClean="0">
                <a:solidFill>
                  <a:srgbClr val="802528"/>
                </a:solidFill>
                <a:effectLst/>
                <a:latin typeface="+mj-lt"/>
                <a:ea typeface="+mn-ea"/>
                <a:cs typeface="+mn-cs"/>
              </a:rPr>
            </a:br>
            <a:r>
              <a:rPr lang="en-US" sz="2800" b="1" i="0" kern="1200" dirty="0" smtClean="0">
                <a:solidFill>
                  <a:srgbClr val="802528"/>
                </a:solidFill>
                <a:effectLst/>
                <a:latin typeface="+mj-lt"/>
                <a:ea typeface="+mn-ea"/>
                <a:cs typeface="+mn-cs"/>
              </a:rPr>
              <a:t>to achieve her full potential.</a:t>
            </a:r>
          </a:p>
          <a:p>
            <a:pPr algn="ctr" fontAlgn="base"/>
            <a:endParaRPr lang="en-US" sz="2800" b="1" i="0" kern="1200" dirty="0" smtClean="0">
              <a:solidFill>
                <a:srgbClr val="802528"/>
              </a:solidFill>
              <a:effectLst/>
              <a:latin typeface="+mj-lt"/>
              <a:ea typeface="+mn-ea"/>
              <a:cs typeface="+mn-cs"/>
            </a:endParaRPr>
          </a:p>
          <a:p>
            <a:pPr algn="ctr" fontAlgn="base"/>
            <a:r>
              <a:rPr lang="en-US" sz="2800" b="1" i="0" kern="1200" dirty="0" smtClean="0">
                <a:solidFill>
                  <a:srgbClr val="802528"/>
                </a:solidFill>
                <a:effectLst/>
                <a:latin typeface="+mj-lt"/>
                <a:ea typeface="+mn-ea"/>
                <a:cs typeface="+mn-cs"/>
              </a:rPr>
              <a:t>In such a world, women have access to all resources and are represented in decision </a:t>
            </a:r>
            <a:br>
              <a:rPr lang="en-US" sz="2800" b="1" i="0" kern="1200" dirty="0" smtClean="0">
                <a:solidFill>
                  <a:srgbClr val="802528"/>
                </a:solidFill>
                <a:effectLst/>
                <a:latin typeface="+mj-lt"/>
                <a:ea typeface="+mn-ea"/>
                <a:cs typeface="+mn-cs"/>
              </a:rPr>
            </a:br>
            <a:r>
              <a:rPr lang="en-US" sz="2800" b="1" i="0" kern="1200" dirty="0" smtClean="0">
                <a:solidFill>
                  <a:srgbClr val="802528"/>
                </a:solidFill>
                <a:effectLst/>
                <a:latin typeface="+mj-lt"/>
                <a:ea typeface="+mn-ea"/>
                <a:cs typeface="+mn-cs"/>
              </a:rPr>
              <a:t>making positions on an equal basis with men.</a:t>
            </a:r>
          </a:p>
          <a:p>
            <a:pPr algn="ctr" fontAlgn="base"/>
            <a:endParaRPr lang="en-US" sz="2800" b="1" i="0" kern="1200" dirty="0" smtClean="0">
              <a:solidFill>
                <a:srgbClr val="802528"/>
              </a:solidFill>
              <a:effectLst/>
              <a:latin typeface="+mj-lt"/>
              <a:ea typeface="+mn-ea"/>
              <a:cs typeface="+mn-cs"/>
            </a:endParaRPr>
          </a:p>
          <a:p>
            <a:pPr algn="ctr" fontAlgn="base"/>
            <a:r>
              <a:rPr lang="en-US" sz="2800" b="1" i="0" kern="1200" dirty="0" smtClean="0">
                <a:solidFill>
                  <a:srgbClr val="802528"/>
                </a:solidFill>
                <a:effectLst/>
                <a:latin typeface="+mj-lt"/>
                <a:ea typeface="+mn-ea"/>
                <a:cs typeface="+mn-cs"/>
              </a:rPr>
              <a:t>In such a world, no woman </a:t>
            </a:r>
            <a:br>
              <a:rPr lang="en-US" sz="2800" b="1" i="0" kern="1200" dirty="0" smtClean="0">
                <a:solidFill>
                  <a:srgbClr val="802528"/>
                </a:solidFill>
                <a:effectLst/>
                <a:latin typeface="+mj-lt"/>
                <a:ea typeface="+mn-ea"/>
                <a:cs typeface="+mn-cs"/>
              </a:rPr>
            </a:br>
            <a:r>
              <a:rPr lang="en-US" sz="2800" b="1" i="0" kern="1200" dirty="0" smtClean="0">
                <a:solidFill>
                  <a:srgbClr val="802528"/>
                </a:solidFill>
                <a:effectLst/>
                <a:latin typeface="+mj-lt"/>
                <a:ea typeface="+mn-ea"/>
                <a:cs typeface="+mn-cs"/>
              </a:rPr>
              <a:t>lives in fear of violence.</a:t>
            </a:r>
            <a:endParaRPr lang="en-US" sz="2800" b="1" i="0" kern="1200" dirty="0">
              <a:solidFill>
                <a:srgbClr val="802528"/>
              </a:solidFill>
              <a:effectLst/>
              <a:latin typeface="+mj-lt"/>
              <a:ea typeface="+mn-ea"/>
              <a:cs typeface="+mn-cs"/>
            </a:endParaRPr>
          </a:p>
        </p:txBody>
      </p:sp>
      <p:sp>
        <p:nvSpPr>
          <p:cNvPr id="3" name="Picture Placeholder 2"/>
          <p:cNvSpPr>
            <a:spLocks noGrp="1"/>
          </p:cNvSpPr>
          <p:nvPr>
            <p:ph type="pic" sz="quarter" idx="13" hasCustomPrompt="1"/>
          </p:nvPr>
        </p:nvSpPr>
        <p:spPr>
          <a:xfrm>
            <a:off x="7772400" y="5622925"/>
            <a:ext cx="1116013" cy="1025525"/>
          </a:xfrm>
        </p:spPr>
        <p:txBody>
          <a:bodyPr anchor="ctr">
            <a:normAutofit/>
          </a:bodyPr>
          <a:lstStyle>
            <a:lvl1pPr marL="0" indent="0" algn="ctr">
              <a:buNone/>
              <a:defRPr sz="1100"/>
            </a:lvl1pPr>
          </a:lstStyle>
          <a:p>
            <a:r>
              <a:rPr lang="en-US" dirty="0" smtClean="0"/>
              <a:t>Insert district/club logo</a:t>
            </a:r>
            <a:endParaRPr lang="en-US" dirty="0"/>
          </a:p>
        </p:txBody>
      </p:sp>
    </p:spTree>
    <p:extLst>
      <p:ext uri="{BB962C8B-B14F-4D97-AF65-F5344CB8AC3E}">
        <p14:creationId xmlns:p14="http://schemas.microsoft.com/office/powerpoint/2010/main" val="208717831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5" name="Picture 4" descr="ZontaInternational_PowerPoint_interiorLO_TE.jpg"/>
          <p:cNvPicPr>
            <a:picLocks noChangeAspect="1"/>
          </p:cNvPicPr>
          <p:nvPr userDrawn="1"/>
        </p:nvPicPr>
        <p:blipFill rotWithShape="1">
          <a:blip r:embed="rId2">
            <a:extLst>
              <a:ext uri="{28A0092B-C50C-407E-A947-70E740481C1C}">
                <a14:useLocalDpi xmlns:a14="http://schemas.microsoft.com/office/drawing/2010/main" val="0"/>
              </a:ext>
            </a:extLst>
          </a:blip>
          <a:srcRect r="91700"/>
          <a:stretch/>
        </p:blipFill>
        <p:spPr>
          <a:xfrm>
            <a:off x="0" y="0"/>
            <a:ext cx="758952" cy="6858000"/>
          </a:xfrm>
          <a:prstGeom prst="rect">
            <a:avLst/>
          </a:prstGeom>
        </p:spPr>
      </p:pic>
      <p:sp>
        <p:nvSpPr>
          <p:cNvPr id="2" name="Title 1"/>
          <p:cNvSpPr>
            <a:spLocks noGrp="1"/>
          </p:cNvSpPr>
          <p:nvPr>
            <p:ph type="title"/>
          </p:nvPr>
        </p:nvSpPr>
        <p:spPr>
          <a:xfrm>
            <a:off x="758952" y="274638"/>
            <a:ext cx="7927848" cy="1143000"/>
          </a:xfrm>
        </p:spPr>
        <p:txBody>
          <a:bodyPr>
            <a:normAutofit/>
          </a:bodyPr>
          <a:lstStyle>
            <a:lvl1pPr algn="l">
              <a:defRPr sz="4000" b="0" i="0">
                <a:solidFill>
                  <a:srgbClr val="000000"/>
                </a:solidFill>
                <a:latin typeface="+mj-lt"/>
                <a:ea typeface="Lato Regular" panose="020F0502020204030203" pitchFamily="34" charset="0"/>
                <a:cs typeface="Lato Regular" panose="020F0502020204030203"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758952" y="1600200"/>
            <a:ext cx="3736848" cy="4525963"/>
          </a:xfrm>
        </p:spPr>
        <p:txBody>
          <a:bodyPr/>
          <a:lstStyle>
            <a:lvl1pPr>
              <a:defRPr sz="2800" b="0" i="0">
                <a:solidFill>
                  <a:srgbClr val="000000"/>
                </a:solidFill>
                <a:latin typeface="+mn-lt"/>
                <a:cs typeface="Lato Regular"/>
              </a:defRPr>
            </a:lvl1pPr>
            <a:lvl2pPr>
              <a:defRPr sz="2400" b="0" i="0">
                <a:solidFill>
                  <a:srgbClr val="000000"/>
                </a:solidFill>
                <a:latin typeface="+mn-lt"/>
                <a:cs typeface="Lato Regular"/>
              </a:defRPr>
            </a:lvl2pPr>
            <a:lvl3pPr>
              <a:defRPr sz="2000" b="0" i="0">
                <a:solidFill>
                  <a:srgbClr val="000000"/>
                </a:solidFill>
                <a:latin typeface="+mn-lt"/>
                <a:cs typeface="Lato Regular"/>
              </a:defRPr>
            </a:lvl3pPr>
            <a:lvl4pPr>
              <a:defRPr sz="1800" b="0" i="0">
                <a:solidFill>
                  <a:srgbClr val="000000"/>
                </a:solidFill>
                <a:latin typeface="+mn-lt"/>
                <a:cs typeface="Lato Regular"/>
              </a:defRPr>
            </a:lvl4pPr>
            <a:lvl5pPr>
              <a:defRPr sz="1800" b="0" i="0">
                <a:solidFill>
                  <a:srgbClr val="000000"/>
                </a:solidFill>
                <a:latin typeface="+mn-lt"/>
                <a:cs typeface="Lato Regular"/>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10200" y="1600200"/>
            <a:ext cx="3976600" cy="4525963"/>
          </a:xfrm>
        </p:spPr>
        <p:txBody>
          <a:bodyPr/>
          <a:lstStyle>
            <a:lvl1pPr>
              <a:defRPr sz="2800" b="0" i="0">
                <a:solidFill>
                  <a:srgbClr val="000000"/>
                </a:solidFill>
                <a:latin typeface="+mn-lt"/>
                <a:cs typeface="Lato Regular"/>
              </a:defRPr>
            </a:lvl1pPr>
            <a:lvl2pPr>
              <a:defRPr sz="2400" b="0" i="0">
                <a:solidFill>
                  <a:srgbClr val="000000"/>
                </a:solidFill>
                <a:latin typeface="+mn-lt"/>
                <a:cs typeface="Lato Regular"/>
              </a:defRPr>
            </a:lvl2pPr>
            <a:lvl3pPr>
              <a:defRPr sz="2000" b="0" i="0">
                <a:solidFill>
                  <a:srgbClr val="000000"/>
                </a:solidFill>
                <a:latin typeface="+mn-lt"/>
                <a:cs typeface="Lato Regular"/>
              </a:defRPr>
            </a:lvl3pPr>
            <a:lvl4pPr>
              <a:defRPr sz="1800" b="0" i="0">
                <a:solidFill>
                  <a:srgbClr val="000000"/>
                </a:solidFill>
                <a:latin typeface="+mn-lt"/>
                <a:cs typeface="Lato Regular"/>
              </a:defRPr>
            </a:lvl4pPr>
            <a:lvl5pPr>
              <a:defRPr sz="1800" b="0" i="0">
                <a:solidFill>
                  <a:srgbClr val="000000"/>
                </a:solidFill>
                <a:latin typeface="+mn-lt"/>
                <a:cs typeface="Lato Regular"/>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a:xfrm>
            <a:off x="7010400" y="6492875"/>
            <a:ext cx="2133600" cy="365125"/>
          </a:xfrm>
        </p:spPr>
        <p:txBody>
          <a:bodyPr/>
          <a:lstStyle>
            <a:lvl1pPr>
              <a:defRPr>
                <a:latin typeface="Arial"/>
                <a:cs typeface="Arial"/>
              </a:defRPr>
            </a:lvl1pPr>
          </a:lstStyle>
          <a:p>
            <a:fld id="{C03FD958-75D2-C647-BE96-3B36ADE95E0A}" type="slidenum">
              <a:rPr lang="en-US" smtClean="0"/>
              <a:pPr/>
              <a:t>‹#›</a:t>
            </a:fld>
            <a:endParaRPr lang="en-US" dirty="0"/>
          </a:p>
        </p:txBody>
      </p:sp>
      <p:sp>
        <p:nvSpPr>
          <p:cNvPr id="8" name="Picture Placeholder 2"/>
          <p:cNvSpPr>
            <a:spLocks noGrp="1"/>
          </p:cNvSpPr>
          <p:nvPr>
            <p:ph type="pic" sz="quarter" idx="13" hasCustomPrompt="1"/>
          </p:nvPr>
        </p:nvSpPr>
        <p:spPr>
          <a:xfrm>
            <a:off x="7772400" y="5622925"/>
            <a:ext cx="1116013" cy="1025525"/>
          </a:xfrm>
        </p:spPr>
        <p:txBody>
          <a:bodyPr anchor="ctr">
            <a:normAutofit/>
          </a:bodyPr>
          <a:lstStyle>
            <a:lvl1pPr marL="0" indent="0" algn="ctr">
              <a:buNone/>
              <a:defRPr sz="1100" baseline="0"/>
            </a:lvl1pPr>
          </a:lstStyle>
          <a:p>
            <a:r>
              <a:rPr lang="en-US" dirty="0" smtClean="0"/>
              <a:t>Insert district/club logo</a:t>
            </a:r>
            <a:endParaRPr lang="en-US" dirty="0"/>
          </a:p>
        </p:txBody>
      </p:sp>
    </p:spTree>
    <p:extLst>
      <p:ext uri="{BB962C8B-B14F-4D97-AF65-F5344CB8AC3E}">
        <p14:creationId xmlns:p14="http://schemas.microsoft.com/office/powerpoint/2010/main" val="266656301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802528"/>
        </a:solidFill>
        <a:effectLst/>
      </p:bgPr>
    </p:bg>
    <p:spTree>
      <p:nvGrpSpPr>
        <p:cNvPr id="1" name=""/>
        <p:cNvGrpSpPr/>
        <p:nvPr/>
      </p:nvGrpSpPr>
      <p:grpSpPr>
        <a:xfrm>
          <a:off x="0" y="0"/>
          <a:ext cx="0" cy="0"/>
          <a:chOff x="0" y="0"/>
          <a:chExt cx="0" cy="0"/>
        </a:xfrm>
      </p:grpSpPr>
      <p:sp>
        <p:nvSpPr>
          <p:cNvPr id="8" name="Slide Number Placeholder 6"/>
          <p:cNvSpPr txBox="1">
            <a:spLocks/>
          </p:cNvSpPr>
          <p:nvPr userDrawn="1"/>
        </p:nvSpPr>
        <p:spPr>
          <a:xfrm>
            <a:off x="7010400" y="6492875"/>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sp>
        <p:nvSpPr>
          <p:cNvPr id="5" name="TextBox 4"/>
          <p:cNvSpPr txBox="1"/>
          <p:nvPr userDrawn="1"/>
        </p:nvSpPr>
        <p:spPr>
          <a:xfrm>
            <a:off x="315468" y="6123543"/>
            <a:ext cx="2692908" cy="338554"/>
          </a:xfrm>
          <a:prstGeom prst="rect">
            <a:avLst/>
          </a:prstGeom>
          <a:noFill/>
        </p:spPr>
        <p:txBody>
          <a:bodyPr wrap="square" rtlCol="0">
            <a:spAutoFit/>
          </a:bodyPr>
          <a:lstStyle/>
          <a:p>
            <a:r>
              <a:rPr lang="en-US" sz="1600" dirty="0" smtClean="0">
                <a:solidFill>
                  <a:schemeClr val="bg1"/>
                </a:solidFill>
              </a:rPr>
              <a:t>Insert district/club</a:t>
            </a:r>
            <a:r>
              <a:rPr lang="en-US" sz="1600" baseline="0" dirty="0" smtClean="0">
                <a:solidFill>
                  <a:schemeClr val="bg1"/>
                </a:solidFill>
              </a:rPr>
              <a:t> website</a:t>
            </a:r>
            <a:endParaRPr lang="en-US" sz="1600" dirty="0">
              <a:solidFill>
                <a:schemeClr val="bg1"/>
              </a:solidFill>
            </a:endParaRPr>
          </a:p>
        </p:txBody>
      </p:sp>
      <p:sp>
        <p:nvSpPr>
          <p:cNvPr id="6" name="Picture Placeholder 2"/>
          <p:cNvSpPr>
            <a:spLocks noGrp="1"/>
          </p:cNvSpPr>
          <p:nvPr>
            <p:ph type="pic" sz="quarter" idx="13" hasCustomPrompt="1"/>
          </p:nvPr>
        </p:nvSpPr>
        <p:spPr>
          <a:xfrm>
            <a:off x="7772400" y="5622925"/>
            <a:ext cx="1116013" cy="1025525"/>
          </a:xfrm>
        </p:spPr>
        <p:txBody>
          <a:bodyPr anchor="ctr">
            <a:normAutofit/>
          </a:bodyPr>
          <a:lstStyle>
            <a:lvl1pPr marL="0" indent="0" algn="ctr">
              <a:buNone/>
              <a:defRPr sz="1100" baseline="0"/>
            </a:lvl1pPr>
          </a:lstStyle>
          <a:p>
            <a:r>
              <a:rPr lang="en-US" dirty="0" smtClean="0"/>
              <a:t>Insert Reverse Color </a:t>
            </a:r>
            <a:br>
              <a:rPr lang="en-US" dirty="0" smtClean="0"/>
            </a:br>
            <a:r>
              <a:rPr lang="en-US" dirty="0" smtClean="0"/>
              <a:t>district/club logo</a:t>
            </a:r>
            <a:endParaRPr lang="en-US" dirty="0"/>
          </a:p>
        </p:txBody>
      </p:sp>
    </p:spTree>
    <p:extLst>
      <p:ext uri="{BB962C8B-B14F-4D97-AF65-F5344CB8AC3E}">
        <p14:creationId xmlns:p14="http://schemas.microsoft.com/office/powerpoint/2010/main" val="377001846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5D65DB-6C1C-8344-A853-DB6D52BC5DB7}" type="datetimeFigureOut">
              <a:rPr lang="en-US" smtClean="0"/>
              <a:pPr/>
              <a:t>10/19/2016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3FD958-75D2-C647-BE96-3B36ADE95E0A}" type="slidenum">
              <a:rPr lang="en-US" smtClean="0"/>
              <a:pPr/>
              <a:t>‹#›</a:t>
            </a:fld>
            <a:endParaRPr lang="en-US" dirty="0"/>
          </a:p>
        </p:txBody>
      </p:sp>
    </p:spTree>
    <p:extLst>
      <p:ext uri="{BB962C8B-B14F-4D97-AF65-F5344CB8AC3E}">
        <p14:creationId xmlns:p14="http://schemas.microsoft.com/office/powerpoint/2010/main" val="96133359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50" r:id="rId7"/>
    <p:sldLayoutId id="2147483652" r:id="rId8"/>
    <p:sldLayoutId id="2147483655"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audio" Target="../media/media3.wma"/><Relationship Id="rId2" Type="http://schemas.microsoft.com/office/2007/relationships/media" Target="../media/media3.wma"/><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ma"/><Relationship Id="rId2" Type="http://schemas.microsoft.com/office/2007/relationships/media" Target="../media/media4.wma"/><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audio" Target="../media/media5.wma"/><Relationship Id="rId7" Type="http://schemas.openxmlformats.org/officeDocument/2006/relationships/diagramLayout" Target="../diagrams/layout1.xml"/><Relationship Id="rId2" Type="http://schemas.microsoft.com/office/2007/relationships/media" Target="../media/media5.wma"/><Relationship Id="rId1" Type="http://schemas.openxmlformats.org/officeDocument/2006/relationships/tags" Target="../tags/tag3.xml"/><Relationship Id="rId6" Type="http://schemas.openxmlformats.org/officeDocument/2006/relationships/diagramData" Target="../diagrams/data1.xml"/><Relationship Id="rId11" Type="http://schemas.openxmlformats.org/officeDocument/2006/relationships/image" Target="../media/image11.png"/><Relationship Id="rId5" Type="http://schemas.openxmlformats.org/officeDocument/2006/relationships/notesSlide" Target="../notesSlides/notesSlide5.xml"/><Relationship Id="rId10" Type="http://schemas.microsoft.com/office/2007/relationships/diagramDrawing" Target="../diagrams/drawing1.xml"/><Relationship Id="rId4" Type="http://schemas.openxmlformats.org/officeDocument/2006/relationships/slideLayout" Target="../slideLayouts/slideLayout2.xml"/><Relationship Id="rId9" Type="http://schemas.openxmlformats.org/officeDocument/2006/relationships/diagramColors" Target="../diagrams/colors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audio" Target="../media/media7.wma"/><Relationship Id="rId7" Type="http://schemas.openxmlformats.org/officeDocument/2006/relationships/image" Target="../media/image13.jpeg"/><Relationship Id="rId2" Type="http://schemas.microsoft.com/office/2007/relationships/media" Target="../media/media7.wma"/><Relationship Id="rId1" Type="http://schemas.openxmlformats.org/officeDocument/2006/relationships/tags" Target="../tags/tag4.xml"/><Relationship Id="rId6" Type="http://schemas.openxmlformats.org/officeDocument/2006/relationships/image" Target="../media/image12.jpeg"/><Relationship Id="rId5" Type="http://schemas.openxmlformats.org/officeDocument/2006/relationships/notesSlide" Target="../notesSlides/notesSlide7.xml"/><Relationship Id="rId4" Type="http://schemas.openxmlformats.org/officeDocument/2006/relationships/slideLayout" Target="../slideLayouts/slideLayout2.xml"/><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15.jpg"/><Relationship Id="rId5" Type="http://schemas.openxmlformats.org/officeDocument/2006/relationships/image" Target="../media/image1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Autofit/>
          </a:bodyPr>
          <a:lstStyle/>
          <a:p>
            <a:r>
              <a:rPr lang="en-US" sz="4000" b="1" dirty="0" smtClean="0">
                <a:solidFill>
                  <a:srgbClr val="802528"/>
                </a:solidFill>
                <a:latin typeface="+mj-lt"/>
                <a:ea typeface="Verdana" panose="020B0604030504040204" pitchFamily="34" charset="0"/>
                <a:cs typeface="Verdana" panose="020B0604030504040204" pitchFamily="34" charset="0"/>
              </a:rPr>
              <a:t>Steps to Successful Recruiting </a:t>
            </a:r>
            <a:endParaRPr lang="en-US" sz="4000" b="1" dirty="0">
              <a:solidFill>
                <a:srgbClr val="802528"/>
              </a:solidFill>
              <a:latin typeface="+mj-lt"/>
              <a:ea typeface="Verdana" panose="020B0604030504040204" pitchFamily="34" charset="0"/>
              <a:cs typeface="Verdana" panose="020B0604030504040204" pitchFamily="34" charset="0"/>
            </a:endParaRPr>
          </a:p>
        </p:txBody>
      </p:sp>
      <p:sp>
        <p:nvSpPr>
          <p:cNvPr id="3" name="Subtitle 2"/>
          <p:cNvSpPr>
            <a:spLocks noGrp="1"/>
          </p:cNvSpPr>
          <p:nvPr>
            <p:ph type="subTitle" idx="1"/>
          </p:nvPr>
        </p:nvSpPr>
        <p:spPr/>
        <p:txBody>
          <a:bodyPr/>
          <a:lstStyle/>
          <a:p>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14552354"/>
      </p:ext>
    </p:extLst>
  </p:cSld>
  <p:clrMapOvr>
    <a:masterClrMapping/>
  </p:clrMapOvr>
  <mc:AlternateContent xmlns:mc="http://schemas.openxmlformats.org/markup-compatibility/2006" xmlns:p14="http://schemas.microsoft.com/office/powerpoint/2010/main">
    <mc:Choice Requires="p14">
      <p:transition spd="med" p14:dur="700" advTm="21888">
        <p:fade/>
      </p:transition>
    </mc:Choice>
    <mc:Fallback xmlns="">
      <p:transition spd="med" advTm="218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solidFill>
                  <a:srgbClr val="802528"/>
                </a:solidFill>
                <a:latin typeface="+mj-lt"/>
                <a:ea typeface="Lato" panose="020F0502020204030203" pitchFamily="34" charset="0"/>
                <a:cs typeface="Lato" panose="020F0502020204030203" pitchFamily="34" charset="0"/>
              </a:rPr>
              <a:t>Recruiting New Members </a:t>
            </a:r>
          </a:p>
        </p:txBody>
      </p:sp>
      <p:sp>
        <p:nvSpPr>
          <p:cNvPr id="14" name="Freeform 13"/>
          <p:cNvSpPr/>
          <p:nvPr/>
        </p:nvSpPr>
        <p:spPr>
          <a:xfrm>
            <a:off x="762000" y="1257337"/>
            <a:ext cx="2000822" cy="2300176"/>
          </a:xfrm>
          <a:custGeom>
            <a:avLst/>
            <a:gdLst>
              <a:gd name="connsiteX0" fmla="*/ 0 w 2858315"/>
              <a:gd name="connsiteY0" fmla="*/ 0 h 2000821"/>
              <a:gd name="connsiteX1" fmla="*/ 1857905 w 2858315"/>
              <a:gd name="connsiteY1" fmla="*/ 0 h 2000821"/>
              <a:gd name="connsiteX2" fmla="*/ 2858315 w 2858315"/>
              <a:gd name="connsiteY2" fmla="*/ 1000411 h 2000821"/>
              <a:gd name="connsiteX3" fmla="*/ 1857905 w 2858315"/>
              <a:gd name="connsiteY3" fmla="*/ 2000821 h 2000821"/>
              <a:gd name="connsiteX4" fmla="*/ 0 w 2858315"/>
              <a:gd name="connsiteY4" fmla="*/ 2000821 h 2000821"/>
              <a:gd name="connsiteX5" fmla="*/ 1000411 w 2858315"/>
              <a:gd name="connsiteY5" fmla="*/ 1000411 h 2000821"/>
              <a:gd name="connsiteX6" fmla="*/ 0 w 2858315"/>
              <a:gd name="connsiteY6" fmla="*/ 0 h 2000821"/>
              <a:gd name="connsiteX0" fmla="*/ 2858315 w 2858315"/>
              <a:gd name="connsiteY0" fmla="*/ 0 h 1768065"/>
              <a:gd name="connsiteX1" fmla="*/ 2858315 w 2858315"/>
              <a:gd name="connsiteY1" fmla="*/ 1300534 h 1768065"/>
              <a:gd name="connsiteX2" fmla="*/ 1429158 w 2858315"/>
              <a:gd name="connsiteY2" fmla="*/ 1768065 h 1768065"/>
              <a:gd name="connsiteX3" fmla="*/ 0 w 2858315"/>
              <a:gd name="connsiteY3" fmla="*/ 1300534 h 1768065"/>
              <a:gd name="connsiteX4" fmla="*/ 0 w 2858315"/>
              <a:gd name="connsiteY4" fmla="*/ 0 h 1768065"/>
              <a:gd name="connsiteX5" fmla="*/ 1429157 w 2858315"/>
              <a:gd name="connsiteY5" fmla="*/ 700288 h 1768065"/>
              <a:gd name="connsiteX6" fmla="*/ 2858315 w 2858315"/>
              <a:gd name="connsiteY6" fmla="*/ 0 h 1768065"/>
              <a:gd name="connsiteX0" fmla="*/ 2858315 w 2858315"/>
              <a:gd name="connsiteY0" fmla="*/ 0 h 1768065"/>
              <a:gd name="connsiteX1" fmla="*/ 2858315 w 2858315"/>
              <a:gd name="connsiteY1" fmla="*/ 1300534 h 1768065"/>
              <a:gd name="connsiteX2" fmla="*/ 1429158 w 2858315"/>
              <a:gd name="connsiteY2" fmla="*/ 1768065 h 1768065"/>
              <a:gd name="connsiteX3" fmla="*/ 0 w 2858315"/>
              <a:gd name="connsiteY3" fmla="*/ 1300534 h 1768065"/>
              <a:gd name="connsiteX4" fmla="*/ 0 w 2858315"/>
              <a:gd name="connsiteY4" fmla="*/ 0 h 1768065"/>
              <a:gd name="connsiteX5" fmla="*/ 1429158 w 2858315"/>
              <a:gd name="connsiteY5" fmla="*/ 425968 h 1768065"/>
              <a:gd name="connsiteX6" fmla="*/ 2858315 w 2858315"/>
              <a:gd name="connsiteY6" fmla="*/ 0 h 1768065"/>
              <a:gd name="connsiteX0" fmla="*/ 2858315 w 2858315"/>
              <a:gd name="connsiteY0" fmla="*/ 0 h 1768065"/>
              <a:gd name="connsiteX1" fmla="*/ 2858315 w 2858315"/>
              <a:gd name="connsiteY1" fmla="*/ 1300534 h 1768065"/>
              <a:gd name="connsiteX2" fmla="*/ 1429158 w 2858315"/>
              <a:gd name="connsiteY2" fmla="*/ 1768065 h 1768065"/>
              <a:gd name="connsiteX3" fmla="*/ 0 w 2858315"/>
              <a:gd name="connsiteY3" fmla="*/ 1300534 h 1768065"/>
              <a:gd name="connsiteX4" fmla="*/ 0 w 2858315"/>
              <a:gd name="connsiteY4" fmla="*/ 0 h 1768065"/>
              <a:gd name="connsiteX5" fmla="*/ 1429158 w 2858315"/>
              <a:gd name="connsiteY5" fmla="*/ 334529 h 1768065"/>
              <a:gd name="connsiteX6" fmla="*/ 2858315 w 2858315"/>
              <a:gd name="connsiteY6" fmla="*/ 0 h 1768065"/>
              <a:gd name="connsiteX0" fmla="*/ 2858315 w 2858315"/>
              <a:gd name="connsiteY0" fmla="*/ 0 h 1585185"/>
              <a:gd name="connsiteX1" fmla="*/ 2858315 w 2858315"/>
              <a:gd name="connsiteY1" fmla="*/ 1300534 h 1585185"/>
              <a:gd name="connsiteX2" fmla="*/ 1429158 w 2858315"/>
              <a:gd name="connsiteY2" fmla="*/ 1585185 h 1585185"/>
              <a:gd name="connsiteX3" fmla="*/ 0 w 2858315"/>
              <a:gd name="connsiteY3" fmla="*/ 1300534 h 1585185"/>
              <a:gd name="connsiteX4" fmla="*/ 0 w 2858315"/>
              <a:gd name="connsiteY4" fmla="*/ 0 h 1585185"/>
              <a:gd name="connsiteX5" fmla="*/ 1429158 w 2858315"/>
              <a:gd name="connsiteY5" fmla="*/ 334529 h 1585185"/>
              <a:gd name="connsiteX6" fmla="*/ 2858315 w 2858315"/>
              <a:gd name="connsiteY6" fmla="*/ 0 h 1585185"/>
              <a:gd name="connsiteX0" fmla="*/ 2858315 w 2858315"/>
              <a:gd name="connsiteY0" fmla="*/ 0 h 1585185"/>
              <a:gd name="connsiteX1" fmla="*/ 2858315 w 2858315"/>
              <a:gd name="connsiteY1" fmla="*/ 1300534 h 1585185"/>
              <a:gd name="connsiteX2" fmla="*/ 1429158 w 2858315"/>
              <a:gd name="connsiteY2" fmla="*/ 1585185 h 1585185"/>
              <a:gd name="connsiteX3" fmla="*/ 0 w 2858315"/>
              <a:gd name="connsiteY3" fmla="*/ 1300534 h 1585185"/>
              <a:gd name="connsiteX4" fmla="*/ 0 w 2858315"/>
              <a:gd name="connsiteY4" fmla="*/ 0 h 1585185"/>
              <a:gd name="connsiteX5" fmla="*/ 1429158 w 2858315"/>
              <a:gd name="connsiteY5" fmla="*/ 292965 h 1585185"/>
              <a:gd name="connsiteX6" fmla="*/ 2858315 w 2858315"/>
              <a:gd name="connsiteY6" fmla="*/ 0 h 1585185"/>
              <a:gd name="connsiteX0" fmla="*/ 2858315 w 2858315"/>
              <a:gd name="connsiteY0" fmla="*/ 24938 h 1610123"/>
              <a:gd name="connsiteX1" fmla="*/ 2858315 w 2858315"/>
              <a:gd name="connsiteY1" fmla="*/ 1325472 h 1610123"/>
              <a:gd name="connsiteX2" fmla="*/ 1429158 w 2858315"/>
              <a:gd name="connsiteY2" fmla="*/ 1610123 h 1610123"/>
              <a:gd name="connsiteX3" fmla="*/ 0 w 2858315"/>
              <a:gd name="connsiteY3" fmla="*/ 1325472 h 1610123"/>
              <a:gd name="connsiteX4" fmla="*/ 0 w 2858315"/>
              <a:gd name="connsiteY4" fmla="*/ 0 h 1610123"/>
              <a:gd name="connsiteX5" fmla="*/ 1429158 w 2858315"/>
              <a:gd name="connsiteY5" fmla="*/ 317903 h 1610123"/>
              <a:gd name="connsiteX6" fmla="*/ 2858315 w 2858315"/>
              <a:gd name="connsiteY6" fmla="*/ 24938 h 161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8315" h="1610123">
                <a:moveTo>
                  <a:pt x="2858315" y="24938"/>
                </a:moveTo>
                <a:lnTo>
                  <a:pt x="2858315" y="1325472"/>
                </a:lnTo>
                <a:lnTo>
                  <a:pt x="1429158" y="1610123"/>
                </a:lnTo>
                <a:lnTo>
                  <a:pt x="0" y="1325472"/>
                </a:lnTo>
                <a:lnTo>
                  <a:pt x="0" y="0"/>
                </a:lnTo>
                <a:lnTo>
                  <a:pt x="1429158" y="317903"/>
                </a:lnTo>
                <a:lnTo>
                  <a:pt x="2858315" y="24938"/>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7781" tIns="1018192" rIns="17780" bIns="1018190" numCol="1" spcCol="1270" anchor="ctr" anchorCtr="0">
            <a:noAutofit/>
          </a:bodyPr>
          <a:lstStyle/>
          <a:p>
            <a:pPr lvl="0" algn="ctr" defTabSz="1244600">
              <a:lnSpc>
                <a:spcPct val="90000"/>
              </a:lnSpc>
              <a:spcBef>
                <a:spcPct val="0"/>
              </a:spcBef>
              <a:spcAft>
                <a:spcPct val="35000"/>
              </a:spcAft>
            </a:pPr>
            <a:r>
              <a:rPr lang="en-US" sz="2800" kern="1200" dirty="0" smtClean="0"/>
              <a:t> Join together</a:t>
            </a:r>
            <a:endParaRPr lang="en-US" sz="2800" kern="1200" dirty="0"/>
          </a:p>
        </p:txBody>
      </p:sp>
      <p:sp>
        <p:nvSpPr>
          <p:cNvPr id="15" name="Freeform 14"/>
          <p:cNvSpPr/>
          <p:nvPr/>
        </p:nvSpPr>
        <p:spPr>
          <a:xfrm>
            <a:off x="2762821" y="1292966"/>
            <a:ext cx="6094307" cy="1857905"/>
          </a:xfrm>
          <a:custGeom>
            <a:avLst/>
            <a:gdLst>
              <a:gd name="connsiteX0" fmla="*/ 309657 w 1857905"/>
              <a:gd name="connsiteY0" fmla="*/ 0 h 6094307"/>
              <a:gd name="connsiteX1" fmla="*/ 1548248 w 1857905"/>
              <a:gd name="connsiteY1" fmla="*/ 0 h 6094307"/>
              <a:gd name="connsiteX2" fmla="*/ 1857905 w 1857905"/>
              <a:gd name="connsiteY2" fmla="*/ 309657 h 6094307"/>
              <a:gd name="connsiteX3" fmla="*/ 1857905 w 1857905"/>
              <a:gd name="connsiteY3" fmla="*/ 6094307 h 6094307"/>
              <a:gd name="connsiteX4" fmla="*/ 1857905 w 1857905"/>
              <a:gd name="connsiteY4" fmla="*/ 6094307 h 6094307"/>
              <a:gd name="connsiteX5" fmla="*/ 0 w 1857905"/>
              <a:gd name="connsiteY5" fmla="*/ 6094307 h 6094307"/>
              <a:gd name="connsiteX6" fmla="*/ 0 w 1857905"/>
              <a:gd name="connsiteY6" fmla="*/ 6094307 h 6094307"/>
              <a:gd name="connsiteX7" fmla="*/ 0 w 1857905"/>
              <a:gd name="connsiteY7" fmla="*/ 309657 h 6094307"/>
              <a:gd name="connsiteX8" fmla="*/ 309657 w 1857905"/>
              <a:gd name="connsiteY8" fmla="*/ 0 h 609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7905" h="6094307">
                <a:moveTo>
                  <a:pt x="1857905" y="1015739"/>
                </a:moveTo>
                <a:lnTo>
                  <a:pt x="1857905" y="5078568"/>
                </a:lnTo>
                <a:cubicBezTo>
                  <a:pt x="1857905" y="5639545"/>
                  <a:pt x="1815640" y="6094305"/>
                  <a:pt x="1763503" y="6094305"/>
                </a:cubicBezTo>
                <a:lnTo>
                  <a:pt x="0" y="6094305"/>
                </a:lnTo>
                <a:lnTo>
                  <a:pt x="0" y="6094305"/>
                </a:lnTo>
                <a:lnTo>
                  <a:pt x="0" y="2"/>
                </a:lnTo>
                <a:lnTo>
                  <a:pt x="0" y="2"/>
                </a:lnTo>
                <a:lnTo>
                  <a:pt x="1763503" y="2"/>
                </a:lnTo>
                <a:cubicBezTo>
                  <a:pt x="1815640" y="2"/>
                  <a:pt x="1857905" y="454762"/>
                  <a:pt x="1857905" y="1015739"/>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4913" tIns="107204" rIns="107204" bIns="107206"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smtClean="0">
                <a:ea typeface="Lato" panose="020F0502020204030203" pitchFamily="34" charset="0"/>
                <a:cs typeface="Lato" panose="020F0502020204030203" pitchFamily="34" charset="0"/>
              </a:rPr>
              <a:t>Gain mentorship and support</a:t>
            </a:r>
            <a:endParaRPr lang="en-US" sz="2600" kern="1200" dirty="0">
              <a:ea typeface="Lato" panose="020F0502020204030203" pitchFamily="34" charset="0"/>
              <a:cs typeface="Lato" panose="020F0502020204030203" pitchFamily="34" charset="0"/>
            </a:endParaRPr>
          </a:p>
          <a:p>
            <a:pPr marL="228600" lvl="1" indent="-228600" algn="l" defTabSz="1155700">
              <a:lnSpc>
                <a:spcPct val="90000"/>
              </a:lnSpc>
              <a:spcBef>
                <a:spcPct val="0"/>
              </a:spcBef>
              <a:spcAft>
                <a:spcPct val="15000"/>
              </a:spcAft>
              <a:buChar char="••"/>
            </a:pPr>
            <a:r>
              <a:rPr lang="en-US" sz="2600" kern="1200" dirty="0" smtClean="0">
                <a:ea typeface="Lato" panose="020F0502020204030203" pitchFamily="34" charset="0"/>
                <a:cs typeface="Lato" panose="020F0502020204030203" pitchFamily="34" charset="0"/>
              </a:rPr>
              <a:t>Enlist a committee</a:t>
            </a:r>
            <a:endParaRPr lang="en-US" sz="2600" kern="1200" dirty="0">
              <a:ea typeface="Lato" panose="020F0502020204030203" pitchFamily="34" charset="0"/>
              <a:cs typeface="Lato" panose="020F0502020204030203" pitchFamily="34" charset="0"/>
            </a:endParaRPr>
          </a:p>
        </p:txBody>
      </p:sp>
      <p:sp>
        <p:nvSpPr>
          <p:cNvPr id="17" name="Freeform 16"/>
          <p:cNvSpPr/>
          <p:nvPr/>
        </p:nvSpPr>
        <p:spPr>
          <a:xfrm>
            <a:off x="2762821" y="3455192"/>
            <a:ext cx="6094307" cy="1857905"/>
          </a:xfrm>
          <a:custGeom>
            <a:avLst/>
            <a:gdLst>
              <a:gd name="connsiteX0" fmla="*/ 309657 w 1857905"/>
              <a:gd name="connsiteY0" fmla="*/ 0 h 6094307"/>
              <a:gd name="connsiteX1" fmla="*/ 1548248 w 1857905"/>
              <a:gd name="connsiteY1" fmla="*/ 0 h 6094307"/>
              <a:gd name="connsiteX2" fmla="*/ 1857905 w 1857905"/>
              <a:gd name="connsiteY2" fmla="*/ 309657 h 6094307"/>
              <a:gd name="connsiteX3" fmla="*/ 1857905 w 1857905"/>
              <a:gd name="connsiteY3" fmla="*/ 6094307 h 6094307"/>
              <a:gd name="connsiteX4" fmla="*/ 1857905 w 1857905"/>
              <a:gd name="connsiteY4" fmla="*/ 6094307 h 6094307"/>
              <a:gd name="connsiteX5" fmla="*/ 0 w 1857905"/>
              <a:gd name="connsiteY5" fmla="*/ 6094307 h 6094307"/>
              <a:gd name="connsiteX6" fmla="*/ 0 w 1857905"/>
              <a:gd name="connsiteY6" fmla="*/ 6094307 h 6094307"/>
              <a:gd name="connsiteX7" fmla="*/ 0 w 1857905"/>
              <a:gd name="connsiteY7" fmla="*/ 309657 h 6094307"/>
              <a:gd name="connsiteX8" fmla="*/ 309657 w 1857905"/>
              <a:gd name="connsiteY8" fmla="*/ 0 h 609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7905" h="6094307">
                <a:moveTo>
                  <a:pt x="1857905" y="1015739"/>
                </a:moveTo>
                <a:lnTo>
                  <a:pt x="1857905" y="5078568"/>
                </a:lnTo>
                <a:cubicBezTo>
                  <a:pt x="1857905" y="5639545"/>
                  <a:pt x="1815640" y="6094305"/>
                  <a:pt x="1763503" y="6094305"/>
                </a:cubicBezTo>
                <a:lnTo>
                  <a:pt x="0" y="6094305"/>
                </a:lnTo>
                <a:lnTo>
                  <a:pt x="0" y="6094305"/>
                </a:lnTo>
                <a:lnTo>
                  <a:pt x="0" y="2"/>
                </a:lnTo>
                <a:lnTo>
                  <a:pt x="0" y="2"/>
                </a:lnTo>
                <a:lnTo>
                  <a:pt x="1763503" y="2"/>
                </a:lnTo>
                <a:cubicBezTo>
                  <a:pt x="1815640" y="2"/>
                  <a:pt x="1857905" y="454762"/>
                  <a:pt x="1857905" y="1015739"/>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4913" tIns="107205" rIns="107204" bIns="107205"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smtClean="0">
                <a:ea typeface="Lato" panose="020F0502020204030203" pitchFamily="34" charset="0"/>
                <a:cs typeface="Lato" panose="020F0502020204030203" pitchFamily="34" charset="0"/>
              </a:rPr>
              <a:t>Start a plan</a:t>
            </a:r>
            <a:endParaRPr lang="en-US" sz="2600" kern="1200" dirty="0">
              <a:ea typeface="Lato" panose="020F0502020204030203" pitchFamily="34" charset="0"/>
              <a:cs typeface="Lato" panose="020F0502020204030203" pitchFamily="34" charset="0"/>
            </a:endParaRPr>
          </a:p>
          <a:p>
            <a:pPr marL="228600" lvl="1" indent="-228600" algn="l" defTabSz="1155700">
              <a:lnSpc>
                <a:spcPct val="90000"/>
              </a:lnSpc>
              <a:spcBef>
                <a:spcPct val="0"/>
              </a:spcBef>
              <a:spcAft>
                <a:spcPct val="15000"/>
              </a:spcAft>
              <a:buChar char="••"/>
            </a:pPr>
            <a:r>
              <a:rPr lang="en-US" sz="2600" kern="1200" dirty="0" smtClean="0">
                <a:ea typeface="Lato" panose="020F0502020204030203" pitchFamily="34" charset="0"/>
                <a:cs typeface="Lato" panose="020F0502020204030203" pitchFamily="34" charset="0"/>
              </a:rPr>
              <a:t>Set a goal</a:t>
            </a:r>
            <a:endParaRPr lang="en-US" sz="2600" kern="1200" dirty="0">
              <a:ea typeface="Lato" panose="020F0502020204030203" pitchFamily="34" charset="0"/>
              <a:cs typeface="Lato" panose="020F0502020204030203" pitchFamily="34" charset="0"/>
            </a:endParaRPr>
          </a:p>
          <a:p>
            <a:pPr marL="228600" lvl="1" indent="-228600" algn="l" defTabSz="1155700">
              <a:lnSpc>
                <a:spcPct val="90000"/>
              </a:lnSpc>
              <a:spcBef>
                <a:spcPct val="0"/>
              </a:spcBef>
              <a:spcAft>
                <a:spcPct val="15000"/>
              </a:spcAft>
              <a:buChar char="••"/>
            </a:pPr>
            <a:r>
              <a:rPr lang="en-US" sz="2600" kern="1200" dirty="0" smtClean="0">
                <a:ea typeface="Lato" panose="020F0502020204030203" pitchFamily="34" charset="0"/>
                <a:cs typeface="Lato" panose="020F0502020204030203" pitchFamily="34" charset="0"/>
              </a:rPr>
              <a:t>Work your plan</a:t>
            </a:r>
            <a:endParaRPr lang="en-US" sz="2600" kern="1200" dirty="0">
              <a:ea typeface="Lato" panose="020F0502020204030203" pitchFamily="34" charset="0"/>
              <a:cs typeface="Lato" panose="020F0502020204030203" pitchFamily="34" charset="0"/>
            </a:endParaRPr>
          </a:p>
          <a:p>
            <a:pPr marL="228600" lvl="1" indent="-228600" algn="l" defTabSz="1155700">
              <a:lnSpc>
                <a:spcPct val="90000"/>
              </a:lnSpc>
              <a:spcBef>
                <a:spcPct val="0"/>
              </a:spcBef>
              <a:spcAft>
                <a:spcPct val="15000"/>
              </a:spcAft>
              <a:buChar char="••"/>
            </a:pPr>
            <a:r>
              <a:rPr lang="en-US" sz="2600" kern="1200" dirty="0" smtClean="0">
                <a:ea typeface="Lato" panose="020F0502020204030203" pitchFamily="34" charset="0"/>
                <a:cs typeface="Lato" panose="020F0502020204030203" pitchFamily="34" charset="0"/>
              </a:rPr>
              <a:t>Follow up</a:t>
            </a:r>
            <a:endParaRPr lang="en-US" sz="2600" kern="1200" dirty="0">
              <a:ea typeface="Lato" panose="020F0502020204030203" pitchFamily="34" charset="0"/>
              <a:cs typeface="Lato" panose="020F0502020204030203" pitchFamily="34" charset="0"/>
            </a:endParaRPr>
          </a:p>
        </p:txBody>
      </p:sp>
      <p:sp>
        <p:nvSpPr>
          <p:cNvPr id="9" name="Freeform 8"/>
          <p:cNvSpPr/>
          <p:nvPr/>
        </p:nvSpPr>
        <p:spPr>
          <a:xfrm>
            <a:off x="750125" y="3424004"/>
            <a:ext cx="2024571" cy="2347677"/>
          </a:xfrm>
          <a:custGeom>
            <a:avLst/>
            <a:gdLst>
              <a:gd name="connsiteX0" fmla="*/ 0 w 2858315"/>
              <a:gd name="connsiteY0" fmla="*/ 0 h 2000821"/>
              <a:gd name="connsiteX1" fmla="*/ 1857905 w 2858315"/>
              <a:gd name="connsiteY1" fmla="*/ 0 h 2000821"/>
              <a:gd name="connsiteX2" fmla="*/ 2858315 w 2858315"/>
              <a:gd name="connsiteY2" fmla="*/ 1000411 h 2000821"/>
              <a:gd name="connsiteX3" fmla="*/ 1857905 w 2858315"/>
              <a:gd name="connsiteY3" fmla="*/ 2000821 h 2000821"/>
              <a:gd name="connsiteX4" fmla="*/ 0 w 2858315"/>
              <a:gd name="connsiteY4" fmla="*/ 2000821 h 2000821"/>
              <a:gd name="connsiteX5" fmla="*/ 1000411 w 2858315"/>
              <a:gd name="connsiteY5" fmla="*/ 1000411 h 2000821"/>
              <a:gd name="connsiteX6" fmla="*/ 0 w 2858315"/>
              <a:gd name="connsiteY6" fmla="*/ 0 h 2000821"/>
              <a:gd name="connsiteX0" fmla="*/ 2858315 w 2858315"/>
              <a:gd name="connsiteY0" fmla="*/ 0 h 1768065"/>
              <a:gd name="connsiteX1" fmla="*/ 2858315 w 2858315"/>
              <a:gd name="connsiteY1" fmla="*/ 1300534 h 1768065"/>
              <a:gd name="connsiteX2" fmla="*/ 1429158 w 2858315"/>
              <a:gd name="connsiteY2" fmla="*/ 1768065 h 1768065"/>
              <a:gd name="connsiteX3" fmla="*/ 0 w 2858315"/>
              <a:gd name="connsiteY3" fmla="*/ 1300534 h 1768065"/>
              <a:gd name="connsiteX4" fmla="*/ 0 w 2858315"/>
              <a:gd name="connsiteY4" fmla="*/ 0 h 1768065"/>
              <a:gd name="connsiteX5" fmla="*/ 1429157 w 2858315"/>
              <a:gd name="connsiteY5" fmla="*/ 700288 h 1768065"/>
              <a:gd name="connsiteX6" fmla="*/ 2858315 w 2858315"/>
              <a:gd name="connsiteY6" fmla="*/ 0 h 1768065"/>
              <a:gd name="connsiteX0" fmla="*/ 2858315 w 2858315"/>
              <a:gd name="connsiteY0" fmla="*/ 0 h 1768065"/>
              <a:gd name="connsiteX1" fmla="*/ 2858315 w 2858315"/>
              <a:gd name="connsiteY1" fmla="*/ 1300534 h 1768065"/>
              <a:gd name="connsiteX2" fmla="*/ 1429158 w 2858315"/>
              <a:gd name="connsiteY2" fmla="*/ 1768065 h 1768065"/>
              <a:gd name="connsiteX3" fmla="*/ 0 w 2858315"/>
              <a:gd name="connsiteY3" fmla="*/ 1300534 h 1768065"/>
              <a:gd name="connsiteX4" fmla="*/ 0 w 2858315"/>
              <a:gd name="connsiteY4" fmla="*/ 0 h 1768065"/>
              <a:gd name="connsiteX5" fmla="*/ 1429158 w 2858315"/>
              <a:gd name="connsiteY5" fmla="*/ 425968 h 1768065"/>
              <a:gd name="connsiteX6" fmla="*/ 2858315 w 2858315"/>
              <a:gd name="connsiteY6" fmla="*/ 0 h 1768065"/>
              <a:gd name="connsiteX0" fmla="*/ 2858315 w 2858315"/>
              <a:gd name="connsiteY0" fmla="*/ 0 h 1768065"/>
              <a:gd name="connsiteX1" fmla="*/ 2858315 w 2858315"/>
              <a:gd name="connsiteY1" fmla="*/ 1300534 h 1768065"/>
              <a:gd name="connsiteX2" fmla="*/ 1429158 w 2858315"/>
              <a:gd name="connsiteY2" fmla="*/ 1768065 h 1768065"/>
              <a:gd name="connsiteX3" fmla="*/ 0 w 2858315"/>
              <a:gd name="connsiteY3" fmla="*/ 1300534 h 1768065"/>
              <a:gd name="connsiteX4" fmla="*/ 0 w 2858315"/>
              <a:gd name="connsiteY4" fmla="*/ 0 h 1768065"/>
              <a:gd name="connsiteX5" fmla="*/ 1429158 w 2858315"/>
              <a:gd name="connsiteY5" fmla="*/ 334529 h 1768065"/>
              <a:gd name="connsiteX6" fmla="*/ 2858315 w 2858315"/>
              <a:gd name="connsiteY6" fmla="*/ 0 h 1768065"/>
              <a:gd name="connsiteX0" fmla="*/ 2858315 w 2858315"/>
              <a:gd name="connsiteY0" fmla="*/ 133004 h 1901069"/>
              <a:gd name="connsiteX1" fmla="*/ 2858315 w 2858315"/>
              <a:gd name="connsiteY1" fmla="*/ 1433538 h 1901069"/>
              <a:gd name="connsiteX2" fmla="*/ 1429158 w 2858315"/>
              <a:gd name="connsiteY2" fmla="*/ 1901069 h 1901069"/>
              <a:gd name="connsiteX3" fmla="*/ 0 w 2858315"/>
              <a:gd name="connsiteY3" fmla="*/ 1433538 h 1901069"/>
              <a:gd name="connsiteX4" fmla="*/ 16966 w 2858315"/>
              <a:gd name="connsiteY4" fmla="*/ 0 h 1901069"/>
              <a:gd name="connsiteX5" fmla="*/ 1429158 w 2858315"/>
              <a:gd name="connsiteY5" fmla="*/ 467533 h 1901069"/>
              <a:gd name="connsiteX6" fmla="*/ 2858315 w 2858315"/>
              <a:gd name="connsiteY6" fmla="*/ 133004 h 1901069"/>
              <a:gd name="connsiteX0" fmla="*/ 2875279 w 2875279"/>
              <a:gd name="connsiteY0" fmla="*/ 0 h 1917694"/>
              <a:gd name="connsiteX1" fmla="*/ 2858315 w 2875279"/>
              <a:gd name="connsiteY1" fmla="*/ 1450163 h 1917694"/>
              <a:gd name="connsiteX2" fmla="*/ 1429158 w 2875279"/>
              <a:gd name="connsiteY2" fmla="*/ 1917694 h 1917694"/>
              <a:gd name="connsiteX3" fmla="*/ 0 w 2875279"/>
              <a:gd name="connsiteY3" fmla="*/ 1450163 h 1917694"/>
              <a:gd name="connsiteX4" fmla="*/ 16966 w 2875279"/>
              <a:gd name="connsiteY4" fmla="*/ 16625 h 1917694"/>
              <a:gd name="connsiteX5" fmla="*/ 1429158 w 2875279"/>
              <a:gd name="connsiteY5" fmla="*/ 484158 h 1917694"/>
              <a:gd name="connsiteX6" fmla="*/ 2875279 w 2875279"/>
              <a:gd name="connsiteY6" fmla="*/ 0 h 1917694"/>
              <a:gd name="connsiteX0" fmla="*/ 2875279 w 2875279"/>
              <a:gd name="connsiteY0" fmla="*/ 124692 h 1901069"/>
              <a:gd name="connsiteX1" fmla="*/ 2858315 w 2875279"/>
              <a:gd name="connsiteY1" fmla="*/ 1433538 h 1901069"/>
              <a:gd name="connsiteX2" fmla="*/ 1429158 w 2875279"/>
              <a:gd name="connsiteY2" fmla="*/ 1901069 h 1901069"/>
              <a:gd name="connsiteX3" fmla="*/ 0 w 2875279"/>
              <a:gd name="connsiteY3" fmla="*/ 1433538 h 1901069"/>
              <a:gd name="connsiteX4" fmla="*/ 16966 w 2875279"/>
              <a:gd name="connsiteY4" fmla="*/ 0 h 1901069"/>
              <a:gd name="connsiteX5" fmla="*/ 1429158 w 2875279"/>
              <a:gd name="connsiteY5" fmla="*/ 467533 h 1901069"/>
              <a:gd name="connsiteX6" fmla="*/ 2875279 w 2875279"/>
              <a:gd name="connsiteY6" fmla="*/ 124692 h 1901069"/>
              <a:gd name="connsiteX0" fmla="*/ 2875279 w 2875279"/>
              <a:gd name="connsiteY0" fmla="*/ 0 h 1776377"/>
              <a:gd name="connsiteX1" fmla="*/ 2858315 w 2875279"/>
              <a:gd name="connsiteY1" fmla="*/ 1308846 h 1776377"/>
              <a:gd name="connsiteX2" fmla="*/ 1429158 w 2875279"/>
              <a:gd name="connsiteY2" fmla="*/ 1776377 h 1776377"/>
              <a:gd name="connsiteX3" fmla="*/ 0 w 2875279"/>
              <a:gd name="connsiteY3" fmla="*/ 1308846 h 1776377"/>
              <a:gd name="connsiteX4" fmla="*/ 1 w 2875279"/>
              <a:gd name="connsiteY4" fmla="*/ 24937 h 1776377"/>
              <a:gd name="connsiteX5" fmla="*/ 1429158 w 2875279"/>
              <a:gd name="connsiteY5" fmla="*/ 342841 h 1776377"/>
              <a:gd name="connsiteX6" fmla="*/ 2875279 w 2875279"/>
              <a:gd name="connsiteY6" fmla="*/ 0 h 1776377"/>
              <a:gd name="connsiteX0" fmla="*/ 2875279 w 2875279"/>
              <a:gd name="connsiteY0" fmla="*/ 0 h 1626748"/>
              <a:gd name="connsiteX1" fmla="*/ 2858315 w 2875279"/>
              <a:gd name="connsiteY1" fmla="*/ 1308846 h 1626748"/>
              <a:gd name="connsiteX2" fmla="*/ 1412192 w 2875279"/>
              <a:gd name="connsiteY2" fmla="*/ 1626748 h 1626748"/>
              <a:gd name="connsiteX3" fmla="*/ 0 w 2875279"/>
              <a:gd name="connsiteY3" fmla="*/ 1308846 h 1626748"/>
              <a:gd name="connsiteX4" fmla="*/ 1 w 2875279"/>
              <a:gd name="connsiteY4" fmla="*/ 24937 h 1626748"/>
              <a:gd name="connsiteX5" fmla="*/ 1429158 w 2875279"/>
              <a:gd name="connsiteY5" fmla="*/ 342841 h 1626748"/>
              <a:gd name="connsiteX6" fmla="*/ 2875279 w 2875279"/>
              <a:gd name="connsiteY6" fmla="*/ 0 h 1626748"/>
              <a:gd name="connsiteX0" fmla="*/ 2875279 w 2875279"/>
              <a:gd name="connsiteY0" fmla="*/ 41565 h 1668313"/>
              <a:gd name="connsiteX1" fmla="*/ 2858315 w 2875279"/>
              <a:gd name="connsiteY1" fmla="*/ 1350411 h 1668313"/>
              <a:gd name="connsiteX2" fmla="*/ 1412192 w 2875279"/>
              <a:gd name="connsiteY2" fmla="*/ 1668313 h 1668313"/>
              <a:gd name="connsiteX3" fmla="*/ 0 w 2875279"/>
              <a:gd name="connsiteY3" fmla="*/ 1350411 h 1668313"/>
              <a:gd name="connsiteX4" fmla="*/ 1 w 2875279"/>
              <a:gd name="connsiteY4" fmla="*/ 0 h 1668313"/>
              <a:gd name="connsiteX5" fmla="*/ 1429158 w 2875279"/>
              <a:gd name="connsiteY5" fmla="*/ 384406 h 1668313"/>
              <a:gd name="connsiteX6" fmla="*/ 2875279 w 2875279"/>
              <a:gd name="connsiteY6" fmla="*/ 41565 h 1668313"/>
              <a:gd name="connsiteX0" fmla="*/ 2875279 w 2875279"/>
              <a:gd name="connsiteY0" fmla="*/ 0 h 1626748"/>
              <a:gd name="connsiteX1" fmla="*/ 2858315 w 2875279"/>
              <a:gd name="connsiteY1" fmla="*/ 1308846 h 1626748"/>
              <a:gd name="connsiteX2" fmla="*/ 1412192 w 2875279"/>
              <a:gd name="connsiteY2" fmla="*/ 1626748 h 1626748"/>
              <a:gd name="connsiteX3" fmla="*/ 0 w 2875279"/>
              <a:gd name="connsiteY3" fmla="*/ 1308846 h 1626748"/>
              <a:gd name="connsiteX4" fmla="*/ 1 w 2875279"/>
              <a:gd name="connsiteY4" fmla="*/ 33249 h 1626748"/>
              <a:gd name="connsiteX5" fmla="*/ 1429158 w 2875279"/>
              <a:gd name="connsiteY5" fmla="*/ 342841 h 1626748"/>
              <a:gd name="connsiteX6" fmla="*/ 2875279 w 2875279"/>
              <a:gd name="connsiteY6" fmla="*/ 0 h 1626748"/>
              <a:gd name="connsiteX0" fmla="*/ 2892242 w 2892242"/>
              <a:gd name="connsiteY0" fmla="*/ 0 h 1626748"/>
              <a:gd name="connsiteX1" fmla="*/ 2875278 w 2892242"/>
              <a:gd name="connsiteY1" fmla="*/ 1308846 h 1626748"/>
              <a:gd name="connsiteX2" fmla="*/ 1429155 w 2892242"/>
              <a:gd name="connsiteY2" fmla="*/ 1626748 h 1626748"/>
              <a:gd name="connsiteX3" fmla="*/ 16963 w 2892242"/>
              <a:gd name="connsiteY3" fmla="*/ 1308846 h 1626748"/>
              <a:gd name="connsiteX4" fmla="*/ 0 w 2892242"/>
              <a:gd name="connsiteY4" fmla="*/ 16624 h 1626748"/>
              <a:gd name="connsiteX5" fmla="*/ 1446121 w 2892242"/>
              <a:gd name="connsiteY5" fmla="*/ 342841 h 1626748"/>
              <a:gd name="connsiteX6" fmla="*/ 2892242 w 2892242"/>
              <a:gd name="connsiteY6" fmla="*/ 0 h 1626748"/>
              <a:gd name="connsiteX0" fmla="*/ 2892242 w 2892242"/>
              <a:gd name="connsiteY0" fmla="*/ 16626 h 1643374"/>
              <a:gd name="connsiteX1" fmla="*/ 2875278 w 2892242"/>
              <a:gd name="connsiteY1" fmla="*/ 1325472 h 1643374"/>
              <a:gd name="connsiteX2" fmla="*/ 1429155 w 2892242"/>
              <a:gd name="connsiteY2" fmla="*/ 1643374 h 1643374"/>
              <a:gd name="connsiteX3" fmla="*/ 16963 w 2892242"/>
              <a:gd name="connsiteY3" fmla="*/ 1325472 h 1643374"/>
              <a:gd name="connsiteX4" fmla="*/ 0 w 2892242"/>
              <a:gd name="connsiteY4" fmla="*/ 0 h 1643374"/>
              <a:gd name="connsiteX5" fmla="*/ 1446121 w 2892242"/>
              <a:gd name="connsiteY5" fmla="*/ 359467 h 1643374"/>
              <a:gd name="connsiteX6" fmla="*/ 2892242 w 2892242"/>
              <a:gd name="connsiteY6" fmla="*/ 16626 h 1643374"/>
              <a:gd name="connsiteX0" fmla="*/ 2892242 w 2892242"/>
              <a:gd name="connsiteY0" fmla="*/ 16626 h 1643374"/>
              <a:gd name="connsiteX1" fmla="*/ 2875278 w 2892242"/>
              <a:gd name="connsiteY1" fmla="*/ 1325472 h 1643374"/>
              <a:gd name="connsiteX2" fmla="*/ 1429155 w 2892242"/>
              <a:gd name="connsiteY2" fmla="*/ 1643374 h 1643374"/>
              <a:gd name="connsiteX3" fmla="*/ 16963 w 2892242"/>
              <a:gd name="connsiteY3" fmla="*/ 1325472 h 1643374"/>
              <a:gd name="connsiteX4" fmla="*/ 0 w 2892242"/>
              <a:gd name="connsiteY4" fmla="*/ 0 h 1643374"/>
              <a:gd name="connsiteX5" fmla="*/ 1446120 w 2892242"/>
              <a:gd name="connsiteY5" fmla="*/ 309590 h 1643374"/>
              <a:gd name="connsiteX6" fmla="*/ 2892242 w 2892242"/>
              <a:gd name="connsiteY6" fmla="*/ 16626 h 164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2242" h="1643374">
                <a:moveTo>
                  <a:pt x="2892242" y="16626"/>
                </a:moveTo>
                <a:lnTo>
                  <a:pt x="2875278" y="1325472"/>
                </a:lnTo>
                <a:lnTo>
                  <a:pt x="1429155" y="1643374"/>
                </a:lnTo>
                <a:lnTo>
                  <a:pt x="16963" y="1325472"/>
                </a:lnTo>
                <a:cubicBezTo>
                  <a:pt x="16963" y="897502"/>
                  <a:pt x="0" y="427970"/>
                  <a:pt x="0" y="0"/>
                </a:cubicBezTo>
                <a:lnTo>
                  <a:pt x="1446120" y="309590"/>
                </a:lnTo>
                <a:lnTo>
                  <a:pt x="2892242" y="16626"/>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7781" tIns="1018192" rIns="17780" bIns="1018190" numCol="1" spcCol="1270" anchor="ctr" anchorCtr="0">
            <a:noAutofit/>
          </a:bodyPr>
          <a:lstStyle/>
          <a:p>
            <a:pPr lvl="0" algn="ctr" defTabSz="1244600">
              <a:lnSpc>
                <a:spcPct val="90000"/>
              </a:lnSpc>
              <a:spcBef>
                <a:spcPct val="0"/>
              </a:spcBef>
              <a:spcAft>
                <a:spcPct val="35000"/>
              </a:spcAft>
            </a:pPr>
            <a:r>
              <a:rPr lang="en-US" sz="2800" kern="1200" dirty="0" smtClean="0"/>
              <a:t>Recruitment</a:t>
            </a:r>
          </a:p>
          <a:p>
            <a:pPr lvl="0" algn="ctr" defTabSz="1244600">
              <a:lnSpc>
                <a:spcPct val="90000"/>
              </a:lnSpc>
              <a:spcBef>
                <a:spcPct val="0"/>
              </a:spcBef>
              <a:spcAft>
                <a:spcPct val="35000"/>
              </a:spcAft>
            </a:pPr>
            <a:r>
              <a:rPr lang="en-US" sz="2800" dirty="0" smtClean="0"/>
              <a:t>Strategy</a:t>
            </a:r>
            <a:endParaRPr lang="en-US" sz="2800" kern="12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37625742"/>
      </p:ext>
    </p:extLst>
  </p:cSld>
  <p:clrMapOvr>
    <a:masterClrMapping/>
  </p:clrMapOvr>
  <p:transition spd="slow" advTm="114283">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solidFill>
                  <a:srgbClr val="802528"/>
                </a:solidFill>
                <a:latin typeface="+mj-lt"/>
                <a:ea typeface="Lato" panose="020F0502020204030203" pitchFamily="34" charset="0"/>
                <a:cs typeface="Lato" panose="020F0502020204030203" pitchFamily="34" charset="0"/>
              </a:rPr>
              <a:t>How do you grow a club</a:t>
            </a:r>
            <a:endParaRPr lang="en-US" b="1" dirty="0">
              <a:solidFill>
                <a:srgbClr val="802528"/>
              </a:solidFill>
              <a:latin typeface="+mj-lt"/>
              <a:ea typeface="Lato" panose="020F0502020204030203" pitchFamily="34" charset="0"/>
              <a:cs typeface="Lato" panose="020F0502020204030203" pitchFamily="34" charset="0"/>
            </a:endParaRPr>
          </a:p>
        </p:txBody>
      </p:sp>
      <p:sp>
        <p:nvSpPr>
          <p:cNvPr id="3" name="Content Placeholder 2"/>
          <p:cNvSpPr>
            <a:spLocks noGrp="1"/>
          </p:cNvSpPr>
          <p:nvPr>
            <p:ph idx="1"/>
          </p:nvPr>
        </p:nvSpPr>
        <p:spPr>
          <a:xfrm>
            <a:off x="762000" y="1205753"/>
            <a:ext cx="7924800" cy="1411941"/>
          </a:xfrm>
        </p:spPr>
        <p:txBody>
          <a:bodyPr>
            <a:normAutofit/>
          </a:bodyPr>
          <a:lstStyle/>
          <a:p>
            <a:pPr marL="0" indent="0" algn="ctr">
              <a:buNone/>
            </a:pPr>
            <a:r>
              <a:rPr lang="en-US" sz="2000" dirty="0" smtClean="0">
                <a:solidFill>
                  <a:srgbClr val="802528"/>
                </a:solidFill>
                <a:latin typeface="Arial" panose="020B0604020202020204" pitchFamily="34" charset="0"/>
                <a:ea typeface="Verdana" panose="020B0604030504040204" pitchFamily="34" charset="0"/>
                <a:cs typeface="Arial" panose="020B0604020202020204" pitchFamily="34" charset="0"/>
              </a:rPr>
              <a:t>First, make sure that the club supports a recruitment strategy. </a:t>
            </a:r>
            <a:br>
              <a:rPr lang="en-US" sz="2000" dirty="0" smtClean="0">
                <a:solidFill>
                  <a:srgbClr val="802528"/>
                </a:solidFill>
                <a:latin typeface="Arial" panose="020B0604020202020204" pitchFamily="34" charset="0"/>
                <a:ea typeface="Verdana" panose="020B0604030504040204" pitchFamily="34" charset="0"/>
                <a:cs typeface="Arial" panose="020B0604020202020204" pitchFamily="34" charset="0"/>
              </a:rPr>
            </a:br>
            <a:endParaRPr lang="en-US" sz="2000" dirty="0" smtClean="0">
              <a:solidFill>
                <a:srgbClr val="802528"/>
              </a:solidFill>
              <a:latin typeface="Arial" panose="020B0604020202020204" pitchFamily="34" charset="0"/>
              <a:ea typeface="Verdana" panose="020B0604030504040204" pitchFamily="34" charset="0"/>
              <a:cs typeface="Arial" panose="020B0604020202020204" pitchFamily="34" charset="0"/>
            </a:endParaRPr>
          </a:p>
          <a:p>
            <a:pPr marL="0" indent="0" algn="ctr">
              <a:buNone/>
            </a:pPr>
            <a:r>
              <a:rPr lang="en-US" sz="2000" dirty="0" smtClean="0">
                <a:solidFill>
                  <a:srgbClr val="802528"/>
                </a:solidFill>
                <a:latin typeface="Arial" panose="020B0604020202020204" pitchFamily="34" charset="0"/>
                <a:ea typeface="Verdana" panose="020B0604030504040204" pitchFamily="34" charset="0"/>
                <a:cs typeface="Arial" panose="020B0604020202020204" pitchFamily="34" charset="0"/>
              </a:rPr>
              <a:t>Ask the following questions:</a:t>
            </a:r>
          </a:p>
          <a:p>
            <a:pPr marL="0" indent="0">
              <a:buNone/>
            </a:pPr>
            <a:endParaRPr lang="en-US" dirty="0" smtClean="0">
              <a:solidFill>
                <a:srgbClr val="802528"/>
              </a:solidFill>
              <a:latin typeface="+mn-lt"/>
              <a:ea typeface="Verdana" panose="020B0604030504040204" pitchFamily="34" charset="0"/>
              <a:cs typeface="Verdana" panose="020B0604030504040204" pitchFamily="34" charset="0"/>
            </a:endParaRPr>
          </a:p>
          <a:p>
            <a:pPr marL="0" indent="0">
              <a:buNone/>
            </a:pPr>
            <a:endParaRPr lang="en-US" dirty="0" smtClean="0">
              <a:latin typeface="+mn-lt"/>
            </a:endParaRPr>
          </a:p>
          <a:p>
            <a:pPr marL="0" indent="0">
              <a:buNone/>
            </a:pPr>
            <a:endParaRPr lang="en-US" dirty="0">
              <a:latin typeface="+mn-lt"/>
            </a:endParaRPr>
          </a:p>
        </p:txBody>
      </p:sp>
      <p:grpSp>
        <p:nvGrpSpPr>
          <p:cNvPr id="8" name="Group 7"/>
          <p:cNvGrpSpPr/>
          <p:nvPr/>
        </p:nvGrpSpPr>
        <p:grpSpPr>
          <a:xfrm>
            <a:off x="2215455" y="2537193"/>
            <a:ext cx="2244328" cy="1346596"/>
            <a:chOff x="371475" y="2433"/>
            <a:chExt cx="2244328" cy="1346596"/>
          </a:xfrm>
        </p:grpSpPr>
        <p:sp>
          <p:nvSpPr>
            <p:cNvPr id="21" name="Rectangle 20"/>
            <p:cNvSpPr/>
            <p:nvPr/>
          </p:nvSpPr>
          <p:spPr>
            <a:xfrm>
              <a:off x="371475" y="2433"/>
              <a:ext cx="2244328" cy="1346596"/>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Rectangle 21"/>
            <p:cNvSpPr/>
            <p:nvPr/>
          </p:nvSpPr>
          <p:spPr>
            <a:xfrm>
              <a:off x="371475" y="2433"/>
              <a:ext cx="2244328" cy="13465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b="0" i="0" kern="1200" dirty="0" smtClean="0"/>
                <a:t>Why are we looking for new members?</a:t>
              </a:r>
              <a:endParaRPr lang="en-US" sz="1900" kern="1200" dirty="0"/>
            </a:p>
          </p:txBody>
        </p:sp>
      </p:grpSp>
      <p:grpSp>
        <p:nvGrpSpPr>
          <p:cNvPr id="9" name="Group 8"/>
          <p:cNvGrpSpPr/>
          <p:nvPr/>
        </p:nvGrpSpPr>
        <p:grpSpPr>
          <a:xfrm>
            <a:off x="4796432" y="2537193"/>
            <a:ext cx="2244328" cy="1346596"/>
            <a:chOff x="2840235" y="2433"/>
            <a:chExt cx="2244328" cy="1346596"/>
          </a:xfrm>
        </p:grpSpPr>
        <p:sp>
          <p:nvSpPr>
            <p:cNvPr id="19" name="Rectangle 18"/>
            <p:cNvSpPr/>
            <p:nvPr/>
          </p:nvSpPr>
          <p:spPr>
            <a:xfrm>
              <a:off x="2840235" y="2433"/>
              <a:ext cx="2244328" cy="1346596"/>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Rectangle 19"/>
            <p:cNvSpPr/>
            <p:nvPr/>
          </p:nvSpPr>
          <p:spPr>
            <a:xfrm>
              <a:off x="2840235" y="2433"/>
              <a:ext cx="2244328" cy="13465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b="0" i="0" kern="1200" dirty="0" smtClean="0"/>
                <a:t>Who are we looking for?</a:t>
              </a:r>
              <a:endParaRPr lang="en-US" sz="1900" kern="1200" dirty="0"/>
            </a:p>
          </p:txBody>
        </p:sp>
      </p:grpSp>
      <p:grpSp>
        <p:nvGrpSpPr>
          <p:cNvPr id="10" name="Group 9"/>
          <p:cNvGrpSpPr/>
          <p:nvPr/>
        </p:nvGrpSpPr>
        <p:grpSpPr>
          <a:xfrm>
            <a:off x="2215455" y="4108223"/>
            <a:ext cx="2244328" cy="1346596"/>
            <a:chOff x="5308996" y="2433"/>
            <a:chExt cx="2244328" cy="1346596"/>
          </a:xfrm>
        </p:grpSpPr>
        <p:sp>
          <p:nvSpPr>
            <p:cNvPr id="17" name="Rectangle 16"/>
            <p:cNvSpPr/>
            <p:nvPr/>
          </p:nvSpPr>
          <p:spPr>
            <a:xfrm>
              <a:off x="5308996" y="2433"/>
              <a:ext cx="2244328" cy="1346596"/>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ectangle 17"/>
            <p:cNvSpPr/>
            <p:nvPr/>
          </p:nvSpPr>
          <p:spPr>
            <a:xfrm>
              <a:off x="5308996" y="2433"/>
              <a:ext cx="2244328" cy="13465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b="0" i="0" kern="1200" dirty="0" smtClean="0"/>
                <a:t>Where are we going to find them?</a:t>
              </a:r>
              <a:endParaRPr lang="en-US" sz="1900" kern="1200" dirty="0"/>
            </a:p>
          </p:txBody>
        </p:sp>
      </p:grpSp>
      <p:grpSp>
        <p:nvGrpSpPr>
          <p:cNvPr id="12" name="Group 11"/>
          <p:cNvGrpSpPr/>
          <p:nvPr/>
        </p:nvGrpSpPr>
        <p:grpSpPr>
          <a:xfrm>
            <a:off x="4796432" y="4108223"/>
            <a:ext cx="2244328" cy="1346596"/>
            <a:chOff x="4074616" y="1573463"/>
            <a:chExt cx="2244328" cy="1346596"/>
          </a:xfrm>
        </p:grpSpPr>
        <p:sp>
          <p:nvSpPr>
            <p:cNvPr id="13" name="Rectangle 12"/>
            <p:cNvSpPr/>
            <p:nvPr/>
          </p:nvSpPr>
          <p:spPr>
            <a:xfrm>
              <a:off x="4074616" y="1573463"/>
              <a:ext cx="2244328" cy="1346596"/>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ectangle 13"/>
            <p:cNvSpPr/>
            <p:nvPr/>
          </p:nvSpPr>
          <p:spPr>
            <a:xfrm>
              <a:off x="4074616" y="1573463"/>
              <a:ext cx="2244328" cy="13465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rtl="0">
                <a:lnSpc>
                  <a:spcPct val="90000"/>
                </a:lnSpc>
                <a:spcBef>
                  <a:spcPct val="0"/>
                </a:spcBef>
                <a:spcAft>
                  <a:spcPct val="35000"/>
                </a:spcAft>
              </a:pPr>
              <a:r>
                <a:rPr lang="en-US" sz="1900" b="0" i="0" kern="1200" dirty="0" smtClean="0"/>
                <a:t>When are we doing this and when </a:t>
              </a:r>
              <a:br>
                <a:rPr lang="en-US" sz="1900" b="0" i="0" kern="1200" dirty="0" smtClean="0"/>
              </a:br>
              <a:r>
                <a:rPr lang="en-US" sz="1900" b="0" i="0" kern="1200" dirty="0" smtClean="0"/>
                <a:t>will this be completed?</a:t>
              </a:r>
              <a:endParaRPr lang="en-US" sz="1900" kern="1200" dirty="0"/>
            </a:p>
          </p:txBody>
        </p:sp>
      </p:gr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28854317"/>
      </p:ext>
    </p:extLst>
  </p:cSld>
  <p:clrMapOvr>
    <a:masterClrMapping/>
  </p:clrMapOvr>
  <p:transition spd="slow" advTm="16790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solidFill>
                  <a:srgbClr val="802528"/>
                </a:solidFill>
                <a:latin typeface="+mj-lt"/>
                <a:ea typeface="Lato" panose="020F0502020204030203" pitchFamily="34" charset="0"/>
                <a:cs typeface="Lato" panose="020F0502020204030203" pitchFamily="34" charset="0"/>
              </a:rPr>
              <a:t>New Members or New Zonta Clubs </a:t>
            </a:r>
            <a:endParaRPr lang="en-US" b="1" dirty="0">
              <a:solidFill>
                <a:srgbClr val="802528"/>
              </a:solidFill>
              <a:latin typeface="+mj-lt"/>
              <a:ea typeface="Lato" panose="020F0502020204030203" pitchFamily="34" charset="0"/>
              <a:cs typeface="Lato" panose="020F0502020204030203" pitchFamily="34" charset="0"/>
            </a:endParaRPr>
          </a:p>
        </p:txBody>
      </p:sp>
      <p:sp>
        <p:nvSpPr>
          <p:cNvPr id="3" name="Content Placeholder 2"/>
          <p:cNvSpPr>
            <a:spLocks noGrp="1"/>
          </p:cNvSpPr>
          <p:nvPr>
            <p:ph idx="1"/>
          </p:nvPr>
        </p:nvSpPr>
        <p:spPr>
          <a:xfrm>
            <a:off x="762000" y="1600201"/>
            <a:ext cx="7924800" cy="712694"/>
          </a:xfrm>
        </p:spPr>
        <p:txBody>
          <a:bodyPr/>
          <a:lstStyle/>
          <a:p>
            <a:pPr marL="0" indent="0" algn="ctr">
              <a:buNone/>
            </a:pPr>
            <a:r>
              <a:rPr lang="en-US" dirty="0" smtClean="0">
                <a:solidFill>
                  <a:srgbClr val="802528"/>
                </a:solidFill>
                <a:latin typeface="+mn-lt"/>
                <a:ea typeface="Lato" panose="020F0502020204030203" pitchFamily="34" charset="0"/>
                <a:cs typeface="Lato" panose="020F0502020204030203" pitchFamily="34" charset="0"/>
              </a:rPr>
              <a:t>Three Steps to Successful Recruiting </a:t>
            </a:r>
          </a:p>
        </p:txBody>
      </p:sp>
      <p:sp>
        <p:nvSpPr>
          <p:cNvPr id="7" name="Freeform 6"/>
          <p:cNvSpPr/>
          <p:nvPr/>
        </p:nvSpPr>
        <p:spPr>
          <a:xfrm>
            <a:off x="683752" y="3559655"/>
            <a:ext cx="2966218" cy="1186487"/>
          </a:xfrm>
          <a:custGeom>
            <a:avLst/>
            <a:gdLst>
              <a:gd name="connsiteX0" fmla="*/ 0 w 2966218"/>
              <a:gd name="connsiteY0" fmla="*/ 0 h 1186487"/>
              <a:gd name="connsiteX1" fmla="*/ 2372975 w 2966218"/>
              <a:gd name="connsiteY1" fmla="*/ 0 h 1186487"/>
              <a:gd name="connsiteX2" fmla="*/ 2966218 w 2966218"/>
              <a:gd name="connsiteY2" fmla="*/ 593244 h 1186487"/>
              <a:gd name="connsiteX3" fmla="*/ 2372975 w 2966218"/>
              <a:gd name="connsiteY3" fmla="*/ 1186487 h 1186487"/>
              <a:gd name="connsiteX4" fmla="*/ 0 w 2966218"/>
              <a:gd name="connsiteY4" fmla="*/ 1186487 h 1186487"/>
              <a:gd name="connsiteX5" fmla="*/ 593244 w 2966218"/>
              <a:gd name="connsiteY5" fmla="*/ 593244 h 1186487"/>
              <a:gd name="connsiteX6" fmla="*/ 0 w 2966218"/>
              <a:gd name="connsiteY6" fmla="*/ 0 h 1186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6218" h="1186487">
                <a:moveTo>
                  <a:pt x="0" y="0"/>
                </a:moveTo>
                <a:lnTo>
                  <a:pt x="2372975" y="0"/>
                </a:lnTo>
                <a:lnTo>
                  <a:pt x="2966218" y="593244"/>
                </a:lnTo>
                <a:lnTo>
                  <a:pt x="2372975" y="1186487"/>
                </a:lnTo>
                <a:lnTo>
                  <a:pt x="0" y="1186487"/>
                </a:lnTo>
                <a:lnTo>
                  <a:pt x="593244" y="593244"/>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09259" tIns="38672" rIns="631915" bIns="38672" numCol="1" spcCol="1270" anchor="ctr" anchorCtr="0">
            <a:noAutofit/>
          </a:bodyPr>
          <a:lstStyle/>
          <a:p>
            <a:pPr lvl="0" algn="ctr" defTabSz="1289050">
              <a:lnSpc>
                <a:spcPct val="90000"/>
              </a:lnSpc>
              <a:spcBef>
                <a:spcPct val="0"/>
              </a:spcBef>
              <a:spcAft>
                <a:spcPct val="35000"/>
              </a:spcAft>
            </a:pPr>
            <a:r>
              <a:rPr lang="en-US" sz="2900" kern="1200" dirty="0" smtClean="0"/>
              <a:t>Attracting</a:t>
            </a:r>
          </a:p>
        </p:txBody>
      </p:sp>
      <p:sp>
        <p:nvSpPr>
          <p:cNvPr id="8" name="Freeform 7"/>
          <p:cNvSpPr/>
          <p:nvPr/>
        </p:nvSpPr>
        <p:spPr>
          <a:xfrm>
            <a:off x="3353349" y="3559655"/>
            <a:ext cx="2966218" cy="1186487"/>
          </a:xfrm>
          <a:custGeom>
            <a:avLst/>
            <a:gdLst>
              <a:gd name="connsiteX0" fmla="*/ 0 w 2966218"/>
              <a:gd name="connsiteY0" fmla="*/ 0 h 1186487"/>
              <a:gd name="connsiteX1" fmla="*/ 2372975 w 2966218"/>
              <a:gd name="connsiteY1" fmla="*/ 0 h 1186487"/>
              <a:gd name="connsiteX2" fmla="*/ 2966218 w 2966218"/>
              <a:gd name="connsiteY2" fmla="*/ 593244 h 1186487"/>
              <a:gd name="connsiteX3" fmla="*/ 2372975 w 2966218"/>
              <a:gd name="connsiteY3" fmla="*/ 1186487 h 1186487"/>
              <a:gd name="connsiteX4" fmla="*/ 0 w 2966218"/>
              <a:gd name="connsiteY4" fmla="*/ 1186487 h 1186487"/>
              <a:gd name="connsiteX5" fmla="*/ 593244 w 2966218"/>
              <a:gd name="connsiteY5" fmla="*/ 593244 h 1186487"/>
              <a:gd name="connsiteX6" fmla="*/ 0 w 2966218"/>
              <a:gd name="connsiteY6" fmla="*/ 0 h 1186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6218" h="1186487">
                <a:moveTo>
                  <a:pt x="0" y="0"/>
                </a:moveTo>
                <a:lnTo>
                  <a:pt x="2372975" y="0"/>
                </a:lnTo>
                <a:lnTo>
                  <a:pt x="2966218" y="593244"/>
                </a:lnTo>
                <a:lnTo>
                  <a:pt x="2372975" y="1186487"/>
                </a:lnTo>
                <a:lnTo>
                  <a:pt x="0" y="1186487"/>
                </a:lnTo>
                <a:lnTo>
                  <a:pt x="593244" y="593244"/>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09259" tIns="38672" rIns="631915" bIns="38672" numCol="1" spcCol="1270" anchor="ctr" anchorCtr="0">
            <a:noAutofit/>
          </a:bodyPr>
          <a:lstStyle/>
          <a:p>
            <a:pPr lvl="0" algn="ctr" defTabSz="1289050">
              <a:lnSpc>
                <a:spcPct val="90000"/>
              </a:lnSpc>
              <a:spcBef>
                <a:spcPct val="0"/>
              </a:spcBef>
              <a:spcAft>
                <a:spcPct val="35000"/>
              </a:spcAft>
            </a:pPr>
            <a:r>
              <a:rPr lang="en-US" sz="2900" kern="1200" dirty="0" smtClean="0"/>
              <a:t>Selecting</a:t>
            </a:r>
            <a:endParaRPr lang="en-US" sz="2900" kern="1200" dirty="0"/>
          </a:p>
        </p:txBody>
      </p:sp>
      <p:sp>
        <p:nvSpPr>
          <p:cNvPr id="9" name="Freeform 8"/>
          <p:cNvSpPr/>
          <p:nvPr/>
        </p:nvSpPr>
        <p:spPr>
          <a:xfrm>
            <a:off x="6022946" y="3559655"/>
            <a:ext cx="2966218" cy="1186487"/>
          </a:xfrm>
          <a:custGeom>
            <a:avLst/>
            <a:gdLst>
              <a:gd name="connsiteX0" fmla="*/ 0 w 2966218"/>
              <a:gd name="connsiteY0" fmla="*/ 0 h 1186487"/>
              <a:gd name="connsiteX1" fmla="*/ 2372975 w 2966218"/>
              <a:gd name="connsiteY1" fmla="*/ 0 h 1186487"/>
              <a:gd name="connsiteX2" fmla="*/ 2966218 w 2966218"/>
              <a:gd name="connsiteY2" fmla="*/ 593244 h 1186487"/>
              <a:gd name="connsiteX3" fmla="*/ 2372975 w 2966218"/>
              <a:gd name="connsiteY3" fmla="*/ 1186487 h 1186487"/>
              <a:gd name="connsiteX4" fmla="*/ 0 w 2966218"/>
              <a:gd name="connsiteY4" fmla="*/ 1186487 h 1186487"/>
              <a:gd name="connsiteX5" fmla="*/ 593244 w 2966218"/>
              <a:gd name="connsiteY5" fmla="*/ 593244 h 1186487"/>
              <a:gd name="connsiteX6" fmla="*/ 0 w 2966218"/>
              <a:gd name="connsiteY6" fmla="*/ 0 h 1186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6218" h="1186487">
                <a:moveTo>
                  <a:pt x="0" y="0"/>
                </a:moveTo>
                <a:lnTo>
                  <a:pt x="2372975" y="0"/>
                </a:lnTo>
                <a:lnTo>
                  <a:pt x="2966218" y="593244"/>
                </a:lnTo>
                <a:lnTo>
                  <a:pt x="2372975" y="1186487"/>
                </a:lnTo>
                <a:lnTo>
                  <a:pt x="0" y="1186487"/>
                </a:lnTo>
                <a:lnTo>
                  <a:pt x="593244" y="593244"/>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09259" tIns="38672" rIns="631915" bIns="38672" numCol="1" spcCol="1270" anchor="ctr" anchorCtr="0">
            <a:noAutofit/>
          </a:bodyPr>
          <a:lstStyle/>
          <a:p>
            <a:pPr lvl="0" algn="ctr" defTabSz="1289050">
              <a:lnSpc>
                <a:spcPct val="90000"/>
              </a:lnSpc>
              <a:spcBef>
                <a:spcPct val="0"/>
              </a:spcBef>
              <a:spcAft>
                <a:spcPct val="35000"/>
              </a:spcAft>
            </a:pPr>
            <a:r>
              <a:rPr lang="en-US" sz="2900" kern="1200" dirty="0" smtClean="0"/>
              <a:t>Inducting</a:t>
            </a:r>
            <a:endParaRPr lang="en-US" sz="2900" kern="1200"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27075211"/>
      </p:ext>
    </p:extLst>
  </p:cSld>
  <p:clrMapOvr>
    <a:masterClrMapping/>
  </p:clrMapOvr>
  <p:transition spd="slow" advTm="14201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2"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bldLst>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solidFill>
                  <a:srgbClr val="802528"/>
                </a:solidFill>
                <a:latin typeface="+mj-lt"/>
                <a:ea typeface="Lato" panose="020F0502020204030203" pitchFamily="34" charset="0"/>
                <a:cs typeface="Lato" panose="020F0502020204030203" pitchFamily="34" charset="0"/>
              </a:rPr>
              <a:t>How to Join Zonta</a:t>
            </a:r>
            <a:endParaRPr lang="en-US" b="1" dirty="0">
              <a:solidFill>
                <a:srgbClr val="802528"/>
              </a:solidFill>
              <a:latin typeface="+mj-lt"/>
              <a:ea typeface="Lato" panose="020F0502020204030203" pitchFamily="34" charset="0"/>
              <a:cs typeface="Lato" panose="020F0502020204030203" pitchFamily="34" charset="0"/>
            </a:endParaRPr>
          </a:p>
        </p:txBody>
      </p:sp>
      <p:grpSp>
        <p:nvGrpSpPr>
          <p:cNvPr id="16" name="Group 15"/>
          <p:cNvGrpSpPr/>
          <p:nvPr/>
        </p:nvGrpSpPr>
        <p:grpSpPr>
          <a:xfrm>
            <a:off x="1219200" y="1631575"/>
            <a:ext cx="7467600" cy="3691965"/>
            <a:chOff x="1219200" y="1631575"/>
            <a:chExt cx="7467600" cy="3691965"/>
          </a:xfrm>
        </p:grpSpPr>
        <p:graphicFrame>
          <p:nvGraphicFramePr>
            <p:cNvPr id="13" name="Diagram 12"/>
            <p:cNvGraphicFramePr/>
            <p:nvPr>
              <p:extLst>
                <p:ext uri="{D42A27DB-BD31-4B8C-83A1-F6EECF244321}">
                  <p14:modId xmlns:p14="http://schemas.microsoft.com/office/powerpoint/2010/main" val="3971427816"/>
                </p:ext>
              </p:extLst>
            </p:nvPr>
          </p:nvGraphicFramePr>
          <p:xfrm>
            <a:off x="1219200" y="1631575"/>
            <a:ext cx="7467600" cy="369196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5" name="TextBox 14"/>
            <p:cNvSpPr txBox="1"/>
            <p:nvPr/>
          </p:nvSpPr>
          <p:spPr>
            <a:xfrm>
              <a:off x="1219200" y="3184245"/>
              <a:ext cx="2169459" cy="584775"/>
            </a:xfrm>
            <a:prstGeom prst="rect">
              <a:avLst/>
            </a:prstGeom>
            <a:noFill/>
          </p:spPr>
          <p:txBody>
            <a:bodyPr wrap="square" rtlCol="0">
              <a:spAutoFit/>
            </a:bodyPr>
            <a:lstStyle/>
            <a:p>
              <a:pPr algn="ctr"/>
              <a:r>
                <a:rPr lang="en-US" sz="3200" b="1" dirty="0" smtClean="0">
                  <a:solidFill>
                    <a:srgbClr val="802528"/>
                  </a:solidFill>
                  <a:latin typeface="+mj-lt"/>
                </a:rPr>
                <a:t>Eligibility</a:t>
              </a:r>
              <a:endParaRPr lang="en-US" sz="3200" b="1" dirty="0">
                <a:solidFill>
                  <a:srgbClr val="802528"/>
                </a:solidFill>
                <a:latin typeface="+mj-lt"/>
              </a:endParaRPr>
            </a:p>
          </p:txBody>
        </p:sp>
      </p:gr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02650042"/>
      </p:ext>
    </p:extLst>
  </p:cSld>
  <p:clrMapOvr>
    <a:masterClrMapping/>
  </p:clrMapOvr>
  <p:transition spd="slow" advTm="8665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accel="6900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2000" fill="hold"/>
                                        <p:tgtEl>
                                          <p:spTgt spid="16"/>
                                        </p:tgtEl>
                                        <p:attrNameLst>
                                          <p:attrName>ppt_x</p:attrName>
                                        </p:attrNameLst>
                                      </p:cBhvr>
                                      <p:tavLst>
                                        <p:tav tm="0">
                                          <p:val>
                                            <p:strVal val="0-#ppt_w/2"/>
                                          </p:val>
                                        </p:tav>
                                        <p:tav tm="100000">
                                          <p:val>
                                            <p:strVal val="#ppt_x"/>
                                          </p:val>
                                        </p:tav>
                                      </p:tavLst>
                                    </p:anim>
                                    <p:anim calcmode="lin" valueType="num">
                                      <p:cBhvr additive="base">
                                        <p:cTn id="12" dur="2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p:cNvSpPr/>
          <p:nvPr/>
        </p:nvSpPr>
        <p:spPr>
          <a:xfrm>
            <a:off x="1488558" y="1722474"/>
            <a:ext cx="6443330" cy="3264196"/>
          </a:xfrm>
          <a:prstGeom prst="round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ctr"/>
            <a:r>
              <a:rPr lang="en-US" b="1" dirty="0" smtClean="0">
                <a:solidFill>
                  <a:srgbClr val="802528"/>
                </a:solidFill>
                <a:latin typeface="+mj-lt"/>
              </a:rPr>
              <a:t>What tools do you need?</a:t>
            </a:r>
            <a:endParaRPr lang="en-US" b="1" dirty="0">
              <a:solidFill>
                <a:srgbClr val="802528"/>
              </a:solidFill>
              <a:latin typeface="+mj-lt"/>
            </a:endParaRPr>
          </a:p>
        </p:txBody>
      </p:sp>
      <p:grpSp>
        <p:nvGrpSpPr>
          <p:cNvPr id="21" name="Group 20"/>
          <p:cNvGrpSpPr/>
          <p:nvPr/>
        </p:nvGrpSpPr>
        <p:grpSpPr>
          <a:xfrm>
            <a:off x="1035882" y="1412793"/>
            <a:ext cx="7346118" cy="3813824"/>
            <a:chOff x="1947050" y="1818381"/>
            <a:chExt cx="7346118" cy="3813824"/>
          </a:xfrm>
        </p:grpSpPr>
        <p:sp>
          <p:nvSpPr>
            <p:cNvPr id="22" name="Freeform 21"/>
            <p:cNvSpPr/>
            <p:nvPr/>
          </p:nvSpPr>
          <p:spPr>
            <a:xfrm>
              <a:off x="4673063" y="1818381"/>
              <a:ext cx="1897906" cy="879011"/>
            </a:xfrm>
            <a:custGeom>
              <a:avLst/>
              <a:gdLst>
                <a:gd name="connsiteX0" fmla="*/ 0 w 1897906"/>
                <a:gd name="connsiteY0" fmla="*/ 146505 h 879011"/>
                <a:gd name="connsiteX1" fmla="*/ 146505 w 1897906"/>
                <a:gd name="connsiteY1" fmla="*/ 0 h 879011"/>
                <a:gd name="connsiteX2" fmla="*/ 1751401 w 1897906"/>
                <a:gd name="connsiteY2" fmla="*/ 0 h 879011"/>
                <a:gd name="connsiteX3" fmla="*/ 1897906 w 1897906"/>
                <a:gd name="connsiteY3" fmla="*/ 146505 h 879011"/>
                <a:gd name="connsiteX4" fmla="*/ 1897906 w 1897906"/>
                <a:gd name="connsiteY4" fmla="*/ 732506 h 879011"/>
                <a:gd name="connsiteX5" fmla="*/ 1751401 w 1897906"/>
                <a:gd name="connsiteY5" fmla="*/ 879011 h 879011"/>
                <a:gd name="connsiteX6" fmla="*/ 146505 w 1897906"/>
                <a:gd name="connsiteY6" fmla="*/ 879011 h 879011"/>
                <a:gd name="connsiteX7" fmla="*/ 0 w 1897906"/>
                <a:gd name="connsiteY7" fmla="*/ 732506 h 879011"/>
                <a:gd name="connsiteX8" fmla="*/ 0 w 1897906"/>
                <a:gd name="connsiteY8" fmla="*/ 146505 h 87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7906" h="879011">
                  <a:moveTo>
                    <a:pt x="0" y="146505"/>
                  </a:moveTo>
                  <a:cubicBezTo>
                    <a:pt x="0" y="65593"/>
                    <a:pt x="65593" y="0"/>
                    <a:pt x="146505" y="0"/>
                  </a:cubicBezTo>
                  <a:lnTo>
                    <a:pt x="1751401" y="0"/>
                  </a:lnTo>
                  <a:cubicBezTo>
                    <a:pt x="1832313" y="0"/>
                    <a:pt x="1897906" y="65593"/>
                    <a:pt x="1897906" y="146505"/>
                  </a:cubicBezTo>
                  <a:lnTo>
                    <a:pt x="1897906" y="732506"/>
                  </a:lnTo>
                  <a:cubicBezTo>
                    <a:pt x="1897906" y="813418"/>
                    <a:pt x="1832313" y="879011"/>
                    <a:pt x="1751401" y="879011"/>
                  </a:cubicBezTo>
                  <a:lnTo>
                    <a:pt x="146505" y="879011"/>
                  </a:lnTo>
                  <a:cubicBezTo>
                    <a:pt x="65593" y="879011"/>
                    <a:pt x="0" y="813418"/>
                    <a:pt x="0" y="732506"/>
                  </a:cubicBezTo>
                  <a:lnTo>
                    <a:pt x="0" y="14650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0060" tIns="100060" rIns="100060" bIns="100060" numCol="1" spcCol="1270" anchor="ctr" anchorCtr="0">
              <a:noAutofit/>
            </a:bodyPr>
            <a:lstStyle/>
            <a:p>
              <a:pPr lvl="0" algn="ctr" defTabSz="666750" rtl="0">
                <a:lnSpc>
                  <a:spcPct val="90000"/>
                </a:lnSpc>
                <a:spcBef>
                  <a:spcPct val="0"/>
                </a:spcBef>
                <a:spcAft>
                  <a:spcPct val="35000"/>
                </a:spcAft>
              </a:pPr>
              <a:r>
                <a:rPr lang="en-US" sz="1500" b="0" i="0" kern="1200" dirty="0" smtClean="0"/>
                <a:t>The new Marian de Forest Membership Manual</a:t>
              </a:r>
              <a:endParaRPr lang="en-US" sz="1500" kern="1200" dirty="0"/>
            </a:p>
          </p:txBody>
        </p:sp>
        <p:sp>
          <p:nvSpPr>
            <p:cNvPr id="24" name="Freeform 23"/>
            <p:cNvSpPr/>
            <p:nvPr/>
          </p:nvSpPr>
          <p:spPr>
            <a:xfrm>
              <a:off x="7521836" y="1818381"/>
              <a:ext cx="1771332" cy="1003279"/>
            </a:xfrm>
            <a:custGeom>
              <a:avLst/>
              <a:gdLst>
                <a:gd name="connsiteX0" fmla="*/ 0 w 1771332"/>
                <a:gd name="connsiteY0" fmla="*/ 167217 h 1003279"/>
                <a:gd name="connsiteX1" fmla="*/ 167217 w 1771332"/>
                <a:gd name="connsiteY1" fmla="*/ 0 h 1003279"/>
                <a:gd name="connsiteX2" fmla="*/ 1604115 w 1771332"/>
                <a:gd name="connsiteY2" fmla="*/ 0 h 1003279"/>
                <a:gd name="connsiteX3" fmla="*/ 1771332 w 1771332"/>
                <a:gd name="connsiteY3" fmla="*/ 167217 h 1003279"/>
                <a:gd name="connsiteX4" fmla="*/ 1771332 w 1771332"/>
                <a:gd name="connsiteY4" fmla="*/ 836062 h 1003279"/>
                <a:gd name="connsiteX5" fmla="*/ 1604115 w 1771332"/>
                <a:gd name="connsiteY5" fmla="*/ 1003279 h 1003279"/>
                <a:gd name="connsiteX6" fmla="*/ 167217 w 1771332"/>
                <a:gd name="connsiteY6" fmla="*/ 1003279 h 1003279"/>
                <a:gd name="connsiteX7" fmla="*/ 0 w 1771332"/>
                <a:gd name="connsiteY7" fmla="*/ 836062 h 1003279"/>
                <a:gd name="connsiteX8" fmla="*/ 0 w 1771332"/>
                <a:gd name="connsiteY8" fmla="*/ 167217 h 1003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32" h="1003279">
                  <a:moveTo>
                    <a:pt x="0" y="167217"/>
                  </a:moveTo>
                  <a:cubicBezTo>
                    <a:pt x="0" y="74866"/>
                    <a:pt x="74866" y="0"/>
                    <a:pt x="167217" y="0"/>
                  </a:cubicBezTo>
                  <a:lnTo>
                    <a:pt x="1604115" y="0"/>
                  </a:lnTo>
                  <a:cubicBezTo>
                    <a:pt x="1696466" y="0"/>
                    <a:pt x="1771332" y="74866"/>
                    <a:pt x="1771332" y="167217"/>
                  </a:cubicBezTo>
                  <a:lnTo>
                    <a:pt x="1771332" y="836062"/>
                  </a:lnTo>
                  <a:cubicBezTo>
                    <a:pt x="1771332" y="928413"/>
                    <a:pt x="1696466" y="1003279"/>
                    <a:pt x="1604115" y="1003279"/>
                  </a:cubicBezTo>
                  <a:lnTo>
                    <a:pt x="167217" y="1003279"/>
                  </a:lnTo>
                  <a:cubicBezTo>
                    <a:pt x="74866" y="1003279"/>
                    <a:pt x="0" y="928413"/>
                    <a:pt x="0" y="836062"/>
                  </a:cubicBezTo>
                  <a:lnTo>
                    <a:pt x="0" y="16721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126" tIns="106126" rIns="106126" bIns="106126" numCol="1" spcCol="1270" anchor="ctr" anchorCtr="0">
              <a:noAutofit/>
            </a:bodyPr>
            <a:lstStyle/>
            <a:p>
              <a:pPr lvl="0" algn="ctr" defTabSz="666750" rtl="0">
                <a:lnSpc>
                  <a:spcPct val="90000"/>
                </a:lnSpc>
                <a:spcBef>
                  <a:spcPct val="0"/>
                </a:spcBef>
                <a:spcAft>
                  <a:spcPct val="35000"/>
                </a:spcAft>
              </a:pPr>
              <a:r>
                <a:rPr lang="en-US" sz="1500" b="0" i="0" kern="1200" smtClean="0"/>
                <a:t>Build a database</a:t>
              </a:r>
              <a:endParaRPr lang="en-US" sz="1500" kern="1200"/>
            </a:p>
          </p:txBody>
        </p:sp>
        <p:sp>
          <p:nvSpPr>
            <p:cNvPr id="26" name="Freeform 25"/>
            <p:cNvSpPr/>
            <p:nvPr/>
          </p:nvSpPr>
          <p:spPr>
            <a:xfrm>
              <a:off x="7521836" y="3217078"/>
              <a:ext cx="1771332" cy="1003279"/>
            </a:xfrm>
            <a:custGeom>
              <a:avLst/>
              <a:gdLst>
                <a:gd name="connsiteX0" fmla="*/ 0 w 1771332"/>
                <a:gd name="connsiteY0" fmla="*/ 167217 h 1003279"/>
                <a:gd name="connsiteX1" fmla="*/ 167217 w 1771332"/>
                <a:gd name="connsiteY1" fmla="*/ 0 h 1003279"/>
                <a:gd name="connsiteX2" fmla="*/ 1604115 w 1771332"/>
                <a:gd name="connsiteY2" fmla="*/ 0 h 1003279"/>
                <a:gd name="connsiteX3" fmla="*/ 1771332 w 1771332"/>
                <a:gd name="connsiteY3" fmla="*/ 167217 h 1003279"/>
                <a:gd name="connsiteX4" fmla="*/ 1771332 w 1771332"/>
                <a:gd name="connsiteY4" fmla="*/ 836062 h 1003279"/>
                <a:gd name="connsiteX5" fmla="*/ 1604115 w 1771332"/>
                <a:gd name="connsiteY5" fmla="*/ 1003279 h 1003279"/>
                <a:gd name="connsiteX6" fmla="*/ 167217 w 1771332"/>
                <a:gd name="connsiteY6" fmla="*/ 1003279 h 1003279"/>
                <a:gd name="connsiteX7" fmla="*/ 0 w 1771332"/>
                <a:gd name="connsiteY7" fmla="*/ 836062 h 1003279"/>
                <a:gd name="connsiteX8" fmla="*/ 0 w 1771332"/>
                <a:gd name="connsiteY8" fmla="*/ 167217 h 1003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32" h="1003279">
                  <a:moveTo>
                    <a:pt x="0" y="167217"/>
                  </a:moveTo>
                  <a:cubicBezTo>
                    <a:pt x="0" y="74866"/>
                    <a:pt x="74866" y="0"/>
                    <a:pt x="167217" y="0"/>
                  </a:cubicBezTo>
                  <a:lnTo>
                    <a:pt x="1604115" y="0"/>
                  </a:lnTo>
                  <a:cubicBezTo>
                    <a:pt x="1696466" y="0"/>
                    <a:pt x="1771332" y="74866"/>
                    <a:pt x="1771332" y="167217"/>
                  </a:cubicBezTo>
                  <a:lnTo>
                    <a:pt x="1771332" y="836062"/>
                  </a:lnTo>
                  <a:cubicBezTo>
                    <a:pt x="1771332" y="928413"/>
                    <a:pt x="1696466" y="1003279"/>
                    <a:pt x="1604115" y="1003279"/>
                  </a:cubicBezTo>
                  <a:lnTo>
                    <a:pt x="167217" y="1003279"/>
                  </a:lnTo>
                  <a:cubicBezTo>
                    <a:pt x="74866" y="1003279"/>
                    <a:pt x="0" y="928413"/>
                    <a:pt x="0" y="836062"/>
                  </a:cubicBezTo>
                  <a:lnTo>
                    <a:pt x="0" y="16721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126" tIns="106126" rIns="106126" bIns="106126" numCol="1" spcCol="1270" anchor="ctr" anchorCtr="0">
              <a:noAutofit/>
            </a:bodyPr>
            <a:lstStyle/>
            <a:p>
              <a:pPr lvl="0" algn="ctr" defTabSz="666750" rtl="0">
                <a:lnSpc>
                  <a:spcPct val="90000"/>
                </a:lnSpc>
                <a:spcBef>
                  <a:spcPct val="0"/>
                </a:spcBef>
                <a:spcAft>
                  <a:spcPct val="35000"/>
                </a:spcAft>
              </a:pPr>
              <a:r>
                <a:rPr lang="en-US" sz="1500" b="0" i="0" kern="1200" dirty="0" smtClean="0"/>
                <a:t>Follow up templates</a:t>
              </a:r>
              <a:endParaRPr lang="en-US" sz="1500" kern="1200" dirty="0"/>
            </a:p>
          </p:txBody>
        </p:sp>
        <p:sp>
          <p:nvSpPr>
            <p:cNvPr id="29" name="Freeform 28"/>
            <p:cNvSpPr/>
            <p:nvPr/>
          </p:nvSpPr>
          <p:spPr>
            <a:xfrm>
              <a:off x="7521836" y="4628925"/>
              <a:ext cx="1771332" cy="1003279"/>
            </a:xfrm>
            <a:custGeom>
              <a:avLst/>
              <a:gdLst>
                <a:gd name="connsiteX0" fmla="*/ 0 w 1771332"/>
                <a:gd name="connsiteY0" fmla="*/ 167217 h 1003279"/>
                <a:gd name="connsiteX1" fmla="*/ 167217 w 1771332"/>
                <a:gd name="connsiteY1" fmla="*/ 0 h 1003279"/>
                <a:gd name="connsiteX2" fmla="*/ 1604115 w 1771332"/>
                <a:gd name="connsiteY2" fmla="*/ 0 h 1003279"/>
                <a:gd name="connsiteX3" fmla="*/ 1771332 w 1771332"/>
                <a:gd name="connsiteY3" fmla="*/ 167217 h 1003279"/>
                <a:gd name="connsiteX4" fmla="*/ 1771332 w 1771332"/>
                <a:gd name="connsiteY4" fmla="*/ 836062 h 1003279"/>
                <a:gd name="connsiteX5" fmla="*/ 1604115 w 1771332"/>
                <a:gd name="connsiteY5" fmla="*/ 1003279 h 1003279"/>
                <a:gd name="connsiteX6" fmla="*/ 167217 w 1771332"/>
                <a:gd name="connsiteY6" fmla="*/ 1003279 h 1003279"/>
                <a:gd name="connsiteX7" fmla="*/ 0 w 1771332"/>
                <a:gd name="connsiteY7" fmla="*/ 836062 h 1003279"/>
                <a:gd name="connsiteX8" fmla="*/ 0 w 1771332"/>
                <a:gd name="connsiteY8" fmla="*/ 167217 h 1003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32" h="1003279">
                  <a:moveTo>
                    <a:pt x="0" y="167217"/>
                  </a:moveTo>
                  <a:cubicBezTo>
                    <a:pt x="0" y="74866"/>
                    <a:pt x="74866" y="0"/>
                    <a:pt x="167217" y="0"/>
                  </a:cubicBezTo>
                  <a:lnTo>
                    <a:pt x="1604115" y="0"/>
                  </a:lnTo>
                  <a:cubicBezTo>
                    <a:pt x="1696466" y="0"/>
                    <a:pt x="1771332" y="74866"/>
                    <a:pt x="1771332" y="167217"/>
                  </a:cubicBezTo>
                  <a:lnTo>
                    <a:pt x="1771332" y="836062"/>
                  </a:lnTo>
                  <a:cubicBezTo>
                    <a:pt x="1771332" y="928413"/>
                    <a:pt x="1696466" y="1003279"/>
                    <a:pt x="1604115" y="1003279"/>
                  </a:cubicBezTo>
                  <a:lnTo>
                    <a:pt x="167217" y="1003279"/>
                  </a:lnTo>
                  <a:cubicBezTo>
                    <a:pt x="74866" y="1003279"/>
                    <a:pt x="0" y="928413"/>
                    <a:pt x="0" y="836062"/>
                  </a:cubicBezTo>
                  <a:lnTo>
                    <a:pt x="0" y="16721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126" tIns="106126" rIns="106126" bIns="106126" numCol="1" spcCol="1270" anchor="ctr" anchorCtr="0">
              <a:noAutofit/>
            </a:bodyPr>
            <a:lstStyle/>
            <a:p>
              <a:pPr lvl="0" algn="ctr" defTabSz="666750" rtl="0">
                <a:lnSpc>
                  <a:spcPct val="90000"/>
                </a:lnSpc>
                <a:spcBef>
                  <a:spcPct val="0"/>
                </a:spcBef>
                <a:spcAft>
                  <a:spcPct val="35000"/>
                </a:spcAft>
              </a:pPr>
              <a:r>
                <a:rPr lang="en-US" sz="1500" b="0" i="0" kern="1200" smtClean="0"/>
                <a:t>What is Zonta Cards?</a:t>
              </a:r>
              <a:endParaRPr lang="en-US" sz="1500" kern="1200"/>
            </a:p>
          </p:txBody>
        </p:sp>
        <p:sp>
          <p:nvSpPr>
            <p:cNvPr id="31" name="Freeform 30"/>
            <p:cNvSpPr/>
            <p:nvPr/>
          </p:nvSpPr>
          <p:spPr>
            <a:xfrm>
              <a:off x="4673063" y="4628924"/>
              <a:ext cx="1897906" cy="1003279"/>
            </a:xfrm>
            <a:custGeom>
              <a:avLst/>
              <a:gdLst>
                <a:gd name="connsiteX0" fmla="*/ 0 w 1771332"/>
                <a:gd name="connsiteY0" fmla="*/ 167217 h 1003279"/>
                <a:gd name="connsiteX1" fmla="*/ 167217 w 1771332"/>
                <a:gd name="connsiteY1" fmla="*/ 0 h 1003279"/>
                <a:gd name="connsiteX2" fmla="*/ 1604115 w 1771332"/>
                <a:gd name="connsiteY2" fmla="*/ 0 h 1003279"/>
                <a:gd name="connsiteX3" fmla="*/ 1771332 w 1771332"/>
                <a:gd name="connsiteY3" fmla="*/ 167217 h 1003279"/>
                <a:gd name="connsiteX4" fmla="*/ 1771332 w 1771332"/>
                <a:gd name="connsiteY4" fmla="*/ 836062 h 1003279"/>
                <a:gd name="connsiteX5" fmla="*/ 1604115 w 1771332"/>
                <a:gd name="connsiteY5" fmla="*/ 1003279 h 1003279"/>
                <a:gd name="connsiteX6" fmla="*/ 167217 w 1771332"/>
                <a:gd name="connsiteY6" fmla="*/ 1003279 h 1003279"/>
                <a:gd name="connsiteX7" fmla="*/ 0 w 1771332"/>
                <a:gd name="connsiteY7" fmla="*/ 836062 h 1003279"/>
                <a:gd name="connsiteX8" fmla="*/ 0 w 1771332"/>
                <a:gd name="connsiteY8" fmla="*/ 167217 h 1003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32" h="1003279">
                  <a:moveTo>
                    <a:pt x="0" y="167217"/>
                  </a:moveTo>
                  <a:cubicBezTo>
                    <a:pt x="0" y="74866"/>
                    <a:pt x="74866" y="0"/>
                    <a:pt x="167217" y="0"/>
                  </a:cubicBezTo>
                  <a:lnTo>
                    <a:pt x="1604115" y="0"/>
                  </a:lnTo>
                  <a:cubicBezTo>
                    <a:pt x="1696466" y="0"/>
                    <a:pt x="1771332" y="74866"/>
                    <a:pt x="1771332" y="167217"/>
                  </a:cubicBezTo>
                  <a:lnTo>
                    <a:pt x="1771332" y="836062"/>
                  </a:lnTo>
                  <a:cubicBezTo>
                    <a:pt x="1771332" y="928413"/>
                    <a:pt x="1696466" y="1003279"/>
                    <a:pt x="1604115" y="1003279"/>
                  </a:cubicBezTo>
                  <a:lnTo>
                    <a:pt x="167217" y="1003279"/>
                  </a:lnTo>
                  <a:cubicBezTo>
                    <a:pt x="74866" y="1003279"/>
                    <a:pt x="0" y="928413"/>
                    <a:pt x="0" y="836062"/>
                  </a:cubicBezTo>
                  <a:lnTo>
                    <a:pt x="0" y="16721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126" tIns="106126" rIns="106126" bIns="106126" numCol="1" spcCol="1270" anchor="ctr" anchorCtr="0">
              <a:noAutofit/>
            </a:bodyPr>
            <a:lstStyle/>
            <a:p>
              <a:pPr lvl="0" algn="ctr" defTabSz="666750" rtl="0">
                <a:lnSpc>
                  <a:spcPct val="90000"/>
                </a:lnSpc>
                <a:spcBef>
                  <a:spcPct val="0"/>
                </a:spcBef>
                <a:spcAft>
                  <a:spcPct val="35000"/>
                </a:spcAft>
              </a:pPr>
              <a:r>
                <a:rPr lang="en-US" sz="1500" b="0" i="0" kern="1200" dirty="0" smtClean="0"/>
                <a:t>Updated club brochures</a:t>
              </a:r>
              <a:endParaRPr lang="en-US" sz="1500" kern="1200" dirty="0"/>
            </a:p>
          </p:txBody>
        </p:sp>
        <p:sp>
          <p:nvSpPr>
            <p:cNvPr id="33" name="Freeform 32"/>
            <p:cNvSpPr/>
            <p:nvPr/>
          </p:nvSpPr>
          <p:spPr>
            <a:xfrm>
              <a:off x="1947050" y="4628926"/>
              <a:ext cx="1771332" cy="1003279"/>
            </a:xfrm>
            <a:custGeom>
              <a:avLst/>
              <a:gdLst>
                <a:gd name="connsiteX0" fmla="*/ 0 w 1771332"/>
                <a:gd name="connsiteY0" fmla="*/ 167217 h 1003279"/>
                <a:gd name="connsiteX1" fmla="*/ 167217 w 1771332"/>
                <a:gd name="connsiteY1" fmla="*/ 0 h 1003279"/>
                <a:gd name="connsiteX2" fmla="*/ 1604115 w 1771332"/>
                <a:gd name="connsiteY2" fmla="*/ 0 h 1003279"/>
                <a:gd name="connsiteX3" fmla="*/ 1771332 w 1771332"/>
                <a:gd name="connsiteY3" fmla="*/ 167217 h 1003279"/>
                <a:gd name="connsiteX4" fmla="*/ 1771332 w 1771332"/>
                <a:gd name="connsiteY4" fmla="*/ 836062 h 1003279"/>
                <a:gd name="connsiteX5" fmla="*/ 1604115 w 1771332"/>
                <a:gd name="connsiteY5" fmla="*/ 1003279 h 1003279"/>
                <a:gd name="connsiteX6" fmla="*/ 167217 w 1771332"/>
                <a:gd name="connsiteY6" fmla="*/ 1003279 h 1003279"/>
                <a:gd name="connsiteX7" fmla="*/ 0 w 1771332"/>
                <a:gd name="connsiteY7" fmla="*/ 836062 h 1003279"/>
                <a:gd name="connsiteX8" fmla="*/ 0 w 1771332"/>
                <a:gd name="connsiteY8" fmla="*/ 167217 h 1003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32" h="1003279">
                  <a:moveTo>
                    <a:pt x="0" y="167217"/>
                  </a:moveTo>
                  <a:cubicBezTo>
                    <a:pt x="0" y="74866"/>
                    <a:pt x="74866" y="0"/>
                    <a:pt x="167217" y="0"/>
                  </a:cubicBezTo>
                  <a:lnTo>
                    <a:pt x="1604115" y="0"/>
                  </a:lnTo>
                  <a:cubicBezTo>
                    <a:pt x="1696466" y="0"/>
                    <a:pt x="1771332" y="74866"/>
                    <a:pt x="1771332" y="167217"/>
                  </a:cubicBezTo>
                  <a:lnTo>
                    <a:pt x="1771332" y="836062"/>
                  </a:lnTo>
                  <a:cubicBezTo>
                    <a:pt x="1771332" y="928413"/>
                    <a:pt x="1696466" y="1003279"/>
                    <a:pt x="1604115" y="1003279"/>
                  </a:cubicBezTo>
                  <a:lnTo>
                    <a:pt x="167217" y="1003279"/>
                  </a:lnTo>
                  <a:cubicBezTo>
                    <a:pt x="74866" y="1003279"/>
                    <a:pt x="0" y="928413"/>
                    <a:pt x="0" y="836062"/>
                  </a:cubicBezTo>
                  <a:lnTo>
                    <a:pt x="0" y="16721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126" tIns="106126" rIns="106126" bIns="106126" numCol="1" spcCol="1270" anchor="ctr" anchorCtr="0">
              <a:noAutofit/>
            </a:bodyPr>
            <a:lstStyle/>
            <a:p>
              <a:pPr lvl="0" algn="ctr" defTabSz="666750" rtl="0">
                <a:lnSpc>
                  <a:spcPct val="90000"/>
                </a:lnSpc>
                <a:spcBef>
                  <a:spcPct val="0"/>
                </a:spcBef>
                <a:spcAft>
                  <a:spcPct val="35000"/>
                </a:spcAft>
              </a:pPr>
              <a:r>
                <a:rPr lang="en-US" sz="1500" b="0" i="0" kern="1200" smtClean="0"/>
                <a:t>ZI brochures </a:t>
              </a:r>
              <a:endParaRPr lang="en-US" sz="1500" kern="1200"/>
            </a:p>
          </p:txBody>
        </p:sp>
        <p:sp>
          <p:nvSpPr>
            <p:cNvPr id="35" name="Freeform 34"/>
            <p:cNvSpPr/>
            <p:nvPr/>
          </p:nvSpPr>
          <p:spPr>
            <a:xfrm>
              <a:off x="1947050" y="3217075"/>
              <a:ext cx="1771332" cy="1003279"/>
            </a:xfrm>
            <a:custGeom>
              <a:avLst/>
              <a:gdLst>
                <a:gd name="connsiteX0" fmla="*/ 0 w 1771332"/>
                <a:gd name="connsiteY0" fmla="*/ 167217 h 1003279"/>
                <a:gd name="connsiteX1" fmla="*/ 167217 w 1771332"/>
                <a:gd name="connsiteY1" fmla="*/ 0 h 1003279"/>
                <a:gd name="connsiteX2" fmla="*/ 1604115 w 1771332"/>
                <a:gd name="connsiteY2" fmla="*/ 0 h 1003279"/>
                <a:gd name="connsiteX3" fmla="*/ 1771332 w 1771332"/>
                <a:gd name="connsiteY3" fmla="*/ 167217 h 1003279"/>
                <a:gd name="connsiteX4" fmla="*/ 1771332 w 1771332"/>
                <a:gd name="connsiteY4" fmla="*/ 836062 h 1003279"/>
                <a:gd name="connsiteX5" fmla="*/ 1604115 w 1771332"/>
                <a:gd name="connsiteY5" fmla="*/ 1003279 h 1003279"/>
                <a:gd name="connsiteX6" fmla="*/ 167217 w 1771332"/>
                <a:gd name="connsiteY6" fmla="*/ 1003279 h 1003279"/>
                <a:gd name="connsiteX7" fmla="*/ 0 w 1771332"/>
                <a:gd name="connsiteY7" fmla="*/ 836062 h 1003279"/>
                <a:gd name="connsiteX8" fmla="*/ 0 w 1771332"/>
                <a:gd name="connsiteY8" fmla="*/ 167217 h 1003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32" h="1003279">
                  <a:moveTo>
                    <a:pt x="0" y="167217"/>
                  </a:moveTo>
                  <a:cubicBezTo>
                    <a:pt x="0" y="74866"/>
                    <a:pt x="74866" y="0"/>
                    <a:pt x="167217" y="0"/>
                  </a:cubicBezTo>
                  <a:lnTo>
                    <a:pt x="1604115" y="0"/>
                  </a:lnTo>
                  <a:cubicBezTo>
                    <a:pt x="1696466" y="0"/>
                    <a:pt x="1771332" y="74866"/>
                    <a:pt x="1771332" y="167217"/>
                  </a:cubicBezTo>
                  <a:lnTo>
                    <a:pt x="1771332" y="836062"/>
                  </a:lnTo>
                  <a:cubicBezTo>
                    <a:pt x="1771332" y="928413"/>
                    <a:pt x="1696466" y="1003279"/>
                    <a:pt x="1604115" y="1003279"/>
                  </a:cubicBezTo>
                  <a:lnTo>
                    <a:pt x="167217" y="1003279"/>
                  </a:lnTo>
                  <a:cubicBezTo>
                    <a:pt x="74866" y="1003279"/>
                    <a:pt x="0" y="928413"/>
                    <a:pt x="0" y="836062"/>
                  </a:cubicBezTo>
                  <a:lnTo>
                    <a:pt x="0" y="16721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126" tIns="106126" rIns="106126" bIns="106126" numCol="1" spcCol="1270" anchor="ctr" anchorCtr="0">
              <a:noAutofit/>
            </a:bodyPr>
            <a:lstStyle/>
            <a:p>
              <a:pPr lvl="0" algn="ctr" defTabSz="666750" rtl="0">
                <a:lnSpc>
                  <a:spcPct val="90000"/>
                </a:lnSpc>
                <a:spcBef>
                  <a:spcPct val="0"/>
                </a:spcBef>
                <a:spcAft>
                  <a:spcPct val="35000"/>
                </a:spcAft>
              </a:pPr>
              <a:r>
                <a:rPr lang="en-US" sz="1500" b="0" i="0" kern="1200" dirty="0" smtClean="0"/>
                <a:t>Bookmarks</a:t>
              </a:r>
              <a:endParaRPr lang="en-US" sz="1500" kern="1200" dirty="0"/>
            </a:p>
          </p:txBody>
        </p:sp>
        <p:sp>
          <p:nvSpPr>
            <p:cNvPr id="37" name="Freeform 36"/>
            <p:cNvSpPr/>
            <p:nvPr/>
          </p:nvSpPr>
          <p:spPr>
            <a:xfrm>
              <a:off x="1947050" y="1818381"/>
              <a:ext cx="1771332" cy="1003279"/>
            </a:xfrm>
            <a:custGeom>
              <a:avLst/>
              <a:gdLst>
                <a:gd name="connsiteX0" fmla="*/ 0 w 1771332"/>
                <a:gd name="connsiteY0" fmla="*/ 167217 h 1003279"/>
                <a:gd name="connsiteX1" fmla="*/ 167217 w 1771332"/>
                <a:gd name="connsiteY1" fmla="*/ 0 h 1003279"/>
                <a:gd name="connsiteX2" fmla="*/ 1604115 w 1771332"/>
                <a:gd name="connsiteY2" fmla="*/ 0 h 1003279"/>
                <a:gd name="connsiteX3" fmla="*/ 1771332 w 1771332"/>
                <a:gd name="connsiteY3" fmla="*/ 167217 h 1003279"/>
                <a:gd name="connsiteX4" fmla="*/ 1771332 w 1771332"/>
                <a:gd name="connsiteY4" fmla="*/ 836062 h 1003279"/>
                <a:gd name="connsiteX5" fmla="*/ 1604115 w 1771332"/>
                <a:gd name="connsiteY5" fmla="*/ 1003279 h 1003279"/>
                <a:gd name="connsiteX6" fmla="*/ 167217 w 1771332"/>
                <a:gd name="connsiteY6" fmla="*/ 1003279 h 1003279"/>
                <a:gd name="connsiteX7" fmla="*/ 0 w 1771332"/>
                <a:gd name="connsiteY7" fmla="*/ 836062 h 1003279"/>
                <a:gd name="connsiteX8" fmla="*/ 0 w 1771332"/>
                <a:gd name="connsiteY8" fmla="*/ 167217 h 1003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332" h="1003279">
                  <a:moveTo>
                    <a:pt x="0" y="167217"/>
                  </a:moveTo>
                  <a:cubicBezTo>
                    <a:pt x="0" y="74866"/>
                    <a:pt x="74866" y="0"/>
                    <a:pt x="167217" y="0"/>
                  </a:cubicBezTo>
                  <a:lnTo>
                    <a:pt x="1604115" y="0"/>
                  </a:lnTo>
                  <a:cubicBezTo>
                    <a:pt x="1696466" y="0"/>
                    <a:pt x="1771332" y="74866"/>
                    <a:pt x="1771332" y="167217"/>
                  </a:cubicBezTo>
                  <a:lnTo>
                    <a:pt x="1771332" y="836062"/>
                  </a:lnTo>
                  <a:cubicBezTo>
                    <a:pt x="1771332" y="928413"/>
                    <a:pt x="1696466" y="1003279"/>
                    <a:pt x="1604115" y="1003279"/>
                  </a:cubicBezTo>
                  <a:lnTo>
                    <a:pt x="167217" y="1003279"/>
                  </a:lnTo>
                  <a:cubicBezTo>
                    <a:pt x="74866" y="1003279"/>
                    <a:pt x="0" y="928413"/>
                    <a:pt x="0" y="836062"/>
                  </a:cubicBezTo>
                  <a:lnTo>
                    <a:pt x="0" y="16721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126" tIns="106126" rIns="106126" bIns="106126" numCol="1" spcCol="1270" anchor="ctr" anchorCtr="0">
              <a:noAutofit/>
            </a:bodyPr>
            <a:lstStyle/>
            <a:p>
              <a:pPr lvl="0" algn="ctr" defTabSz="666750" rtl="0">
                <a:lnSpc>
                  <a:spcPct val="90000"/>
                </a:lnSpc>
                <a:spcBef>
                  <a:spcPct val="0"/>
                </a:spcBef>
                <a:spcAft>
                  <a:spcPct val="35000"/>
                </a:spcAft>
              </a:pPr>
              <a:r>
                <a:rPr lang="en-US" sz="1500" b="0" i="0" kern="1200" dirty="0" smtClean="0"/>
                <a:t>Business Cards  </a:t>
              </a:r>
              <a:endParaRPr lang="en-US" sz="1500" kern="1200" dirty="0"/>
            </a:p>
          </p:txBody>
        </p:sp>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81616560"/>
      </p:ext>
    </p:extLst>
  </p:cSld>
  <p:clrMapOvr>
    <a:masterClrMapping/>
  </p:clrMapOvr>
  <p:transition spd="slow" advTm="7727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solidFill>
                  <a:srgbClr val="802528"/>
                </a:solidFill>
                <a:ea typeface="Verdana" panose="020B0604030504040204" pitchFamily="34" charset="0"/>
                <a:cs typeface="Verdana" panose="020B0604030504040204" pitchFamily="34" charset="0"/>
              </a:rPr>
              <a:t>Zonta International online materials</a:t>
            </a:r>
            <a:endParaRPr lang="en-US" b="1" dirty="0">
              <a:solidFill>
                <a:srgbClr val="802528"/>
              </a:solidFill>
              <a:ea typeface="Verdana" panose="020B0604030504040204" pitchFamily="34" charset="0"/>
              <a:cs typeface="Verdana" panose="020B0604030504040204" pitchFamily="34" charset="0"/>
            </a:endParaRPr>
          </a:p>
        </p:txBody>
      </p:sp>
      <p:pic>
        <p:nvPicPr>
          <p:cNvPr id="8" name="Picture Placeholder 7"/>
          <p:cNvPicPr>
            <a:picLocks noGrp="1" noChangeAspect="1"/>
          </p:cNvPicPr>
          <p:nvPr>
            <p:ph idx="1"/>
          </p:nvPr>
        </p:nvPicPr>
        <p:blipFill rotWithShape="1">
          <a:blip r:embed="rId6">
            <a:extLst>
              <a:ext uri="{28A0092B-C50C-407E-A947-70E740481C1C}">
                <a14:useLocalDpi xmlns:a14="http://schemas.microsoft.com/office/drawing/2010/main" val="0"/>
              </a:ext>
            </a:extLst>
          </a:blip>
          <a:srcRect l="13533" t="25030" r="6571" b="3865"/>
          <a:stretch/>
        </p:blipFill>
        <p:spPr>
          <a:xfrm rot="5400000">
            <a:off x="270389" y="2415349"/>
            <a:ext cx="2956952" cy="1973730"/>
          </a:xfr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15061" r="12606" b="5299"/>
          <a:stretch/>
        </p:blipFill>
        <p:spPr>
          <a:xfrm>
            <a:off x="6258479" y="1579286"/>
            <a:ext cx="2784702" cy="3645856"/>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82326">
            <a:off x="3418677" y="3269605"/>
            <a:ext cx="2182428" cy="1247101"/>
          </a:xfrm>
          <a:prstGeom prst="rect">
            <a:avLst/>
          </a:prstGeom>
          <a:ln>
            <a:solidFill>
              <a:srgbClr val="802528"/>
            </a:solidFill>
          </a:ln>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9398359"/>
      </p:ext>
    </p:extLst>
  </p:cSld>
  <p:clrMapOvr>
    <a:masterClrMapping/>
  </p:clrMapOvr>
  <p:transition spd="slow" advTm="4430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dirty="0" smtClean="0">
                <a:solidFill>
                  <a:srgbClr val="802528"/>
                </a:solidFill>
                <a:ea typeface="Verdana" panose="020B0604030504040204" pitchFamily="34" charset="0"/>
                <a:cs typeface="Verdana" panose="020B0604030504040204" pitchFamily="34" charset="0"/>
              </a:rPr>
              <a:t>Thank You!</a:t>
            </a:r>
            <a:endParaRPr lang="en-US" sz="4400" b="1" dirty="0">
              <a:solidFill>
                <a:srgbClr val="802528"/>
              </a:solidFill>
              <a:ea typeface="Verdana" panose="020B0604030504040204" pitchFamily="34" charset="0"/>
              <a:cs typeface="Verdana" panose="020B0604030504040204" pitchFamily="34" charset="0"/>
            </a:endParaRPr>
          </a:p>
        </p:txBody>
      </p:sp>
      <p:sp>
        <p:nvSpPr>
          <p:cNvPr id="5" name="Content Placeholder 4"/>
          <p:cNvSpPr>
            <a:spLocks noGrp="1"/>
          </p:cNvSpPr>
          <p:nvPr>
            <p:ph idx="1"/>
          </p:nvPr>
        </p:nvSpPr>
        <p:spPr/>
        <p:txBody>
          <a:bodyPr/>
          <a:lstStyle/>
          <a:p>
            <a:pPr marL="0" indent="0" algn="ctr">
              <a:buNone/>
            </a:pPr>
            <a:r>
              <a:rPr lang="en-US" b="1" dirty="0" smtClean="0">
                <a:solidFill>
                  <a:srgbClr val="802528"/>
                </a:solidFill>
                <a:ea typeface="Lato" panose="020F0502020204030203" pitchFamily="34" charset="0"/>
                <a:cs typeface="Lato" panose="020F0502020204030203" pitchFamily="34" charset="0"/>
              </a:rPr>
              <a:t>Remember, </a:t>
            </a:r>
            <a:r>
              <a:rPr lang="en-US" b="1" dirty="0" smtClean="0">
                <a:solidFill>
                  <a:srgbClr val="802528"/>
                </a:solidFill>
                <a:ea typeface="Lato" panose="020F0502020204030203" pitchFamily="34" charset="0"/>
                <a:cs typeface="Lato" panose="020F0502020204030203" pitchFamily="34" charset="0"/>
              </a:rPr>
              <a:t>membership is the heart of our organization!</a:t>
            </a:r>
          </a:p>
          <a:p>
            <a:pPr marL="0" indent="0" algn="ctr">
              <a:buNone/>
            </a:pPr>
            <a:r>
              <a:rPr lang="en-US" b="1" dirty="0" smtClean="0">
                <a:solidFill>
                  <a:srgbClr val="802528"/>
                </a:solidFill>
                <a:ea typeface="Lato" panose="020F0502020204030203" pitchFamily="34" charset="0"/>
                <a:cs typeface="Lato" panose="020F0502020204030203" pitchFamily="34" charset="0"/>
              </a:rPr>
              <a:t> </a:t>
            </a:r>
            <a:endParaRPr lang="en-US" b="1" dirty="0">
              <a:solidFill>
                <a:srgbClr val="802528"/>
              </a:solidFill>
              <a:ea typeface="Lato" panose="020F0502020204030203" pitchFamily="34" charset="0"/>
              <a:cs typeface="Lato" panose="020F0502020204030203" pitchFamily="34" charset="0"/>
            </a:endParaRPr>
          </a:p>
          <a:p>
            <a:pPr marL="0" indent="0">
              <a:buNone/>
            </a:pPr>
            <a:endParaRPr lang="en-US" b="1" dirty="0">
              <a:solidFill>
                <a:srgbClr val="802528"/>
              </a:solidFill>
              <a:ea typeface="Lato" panose="020F0502020204030203" pitchFamily="34" charset="0"/>
              <a:cs typeface="Lato" panose="020F0502020204030203" pitchFamily="34" charset="0"/>
            </a:endParaRPr>
          </a:p>
          <a:p>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4954" y="2795954"/>
            <a:ext cx="4876800" cy="2743200"/>
          </a:xfrm>
          <a:prstGeom prst="rect">
            <a:avLst/>
          </a:prstGeom>
        </p:spPr>
      </p:pic>
    </p:spTree>
    <p:extLst>
      <p:ext uri="{BB962C8B-B14F-4D97-AF65-F5344CB8AC3E}">
        <p14:creationId xmlns:p14="http://schemas.microsoft.com/office/powerpoint/2010/main" val="4211693090"/>
      </p:ext>
    </p:extLst>
  </p:cSld>
  <p:clrMapOvr>
    <a:masterClrMapping/>
  </p:clrMapOvr>
  <p:transition spd="slow" advTm="4547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4"/>
</p:tagLst>
</file>

<file path=ppt/tags/tag2.xml><?xml version="1.0" encoding="utf-8"?>
<p:tagLst xmlns:a="http://schemas.openxmlformats.org/drawingml/2006/main" xmlns:r="http://schemas.openxmlformats.org/officeDocument/2006/relationships" xmlns:p="http://schemas.openxmlformats.org/presentationml/2006/main">
  <p:tag name="TIMING" val="|6.4"/>
</p:tagLst>
</file>

<file path=ppt/tags/tag3.xml><?xml version="1.0" encoding="utf-8"?>
<p:tagLst xmlns:a="http://schemas.openxmlformats.org/drawingml/2006/main" xmlns:r="http://schemas.openxmlformats.org/officeDocument/2006/relationships" xmlns:p="http://schemas.openxmlformats.org/presentationml/2006/main">
  <p:tag name="TIMING" val="|3.8"/>
</p:tagLst>
</file>

<file path=ppt/tags/tag4.xml><?xml version="1.0" encoding="utf-8"?>
<p:tagLst xmlns:a="http://schemas.openxmlformats.org/drawingml/2006/main" xmlns:r="http://schemas.openxmlformats.org/officeDocument/2006/relationships" xmlns:p="http://schemas.openxmlformats.org/presentationml/2006/main">
  <p:tag name="TIMING" val="|5.6|12.3|27.1|9.2"/>
</p:tagLst>
</file>

<file path=ppt/theme/theme1.xml><?xml version="1.0" encoding="utf-8"?>
<a:theme xmlns:a="http://schemas.openxmlformats.org/drawingml/2006/main" name="ZontaInternational_PowerPoint__LORES_TE">
  <a:themeElements>
    <a:clrScheme name="Custom 1">
      <a:dk1>
        <a:sysClr val="windowText" lastClr="000000"/>
      </a:dk1>
      <a:lt1>
        <a:sysClr val="window" lastClr="FFFFFF"/>
      </a:lt1>
      <a:dk2>
        <a:srgbClr val="1F497D"/>
      </a:dk2>
      <a:lt2>
        <a:srgbClr val="EEECE1"/>
      </a:lt2>
      <a:accent1>
        <a:srgbClr val="802528"/>
      </a:accent1>
      <a:accent2>
        <a:srgbClr val="802528"/>
      </a:accent2>
      <a:accent3>
        <a:srgbClr val="F5BD47"/>
      </a:accent3>
      <a:accent4>
        <a:srgbClr val="005F71"/>
      </a:accent4>
      <a:accent5>
        <a:srgbClr val="755319"/>
      </a:accent5>
      <a:accent6>
        <a:srgbClr val="E18431"/>
      </a:accent6>
      <a:hlink>
        <a:srgbClr val="A9A8A9"/>
      </a:hlink>
      <a:folHlink>
        <a:srgbClr val="FBCDA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ZontaInternational_PowerPoint_TE</Template>
  <TotalTime>1604</TotalTime>
  <Words>1764</Words>
  <Application>Microsoft Office PowerPoint</Application>
  <PresentationFormat>On-screen Show (4:3)</PresentationFormat>
  <Paragraphs>154</Paragraphs>
  <Slides>8</Slides>
  <Notes>8</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Lato</vt:lpstr>
      <vt:lpstr>Lato Regular</vt:lpstr>
      <vt:lpstr>Verdana</vt:lpstr>
      <vt:lpstr>ZontaInternational_PowerPoint__LORES_TE</vt:lpstr>
      <vt:lpstr>Steps to Successful Recruiting </vt:lpstr>
      <vt:lpstr>Recruiting New Members </vt:lpstr>
      <vt:lpstr>How do you grow a club</vt:lpstr>
      <vt:lpstr>New Members or New Zonta Clubs </vt:lpstr>
      <vt:lpstr>How to Join Zonta</vt:lpstr>
      <vt:lpstr>What tools do you need?</vt:lpstr>
      <vt:lpstr>Zonta International online materials</vt:lpstr>
      <vt:lpstr>Thank You!</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Trusk Edrinn</dc:creator>
  <cp:lastModifiedBy>Tailored</cp:lastModifiedBy>
  <cp:revision>149</cp:revision>
  <cp:lastPrinted>2016-07-19T18:27:40Z</cp:lastPrinted>
  <dcterms:created xsi:type="dcterms:W3CDTF">2015-02-05T21:28:11Z</dcterms:created>
  <dcterms:modified xsi:type="dcterms:W3CDTF">2016-10-19T20:18:40Z</dcterms:modified>
</cp:coreProperties>
</file>